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7"/>
  </p:notesMasterIdLst>
  <p:sldIdLst>
    <p:sldId id="256" r:id="rId2"/>
    <p:sldId id="3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5" r:id="rId16"/>
    <p:sldId id="286" r:id="rId17"/>
    <p:sldId id="287" r:id="rId18"/>
    <p:sldId id="357" r:id="rId19"/>
    <p:sldId id="355" r:id="rId20"/>
    <p:sldId id="276" r:id="rId21"/>
    <p:sldId id="277" r:id="rId22"/>
    <p:sldId id="278" r:id="rId23"/>
    <p:sldId id="279" r:id="rId24"/>
    <p:sldId id="280" r:id="rId25"/>
    <p:sldId id="281" r:id="rId26"/>
    <p:sldId id="283" r:id="rId27"/>
    <p:sldId id="284" r:id="rId28"/>
    <p:sldId id="285" r:id="rId29"/>
    <p:sldId id="288" r:id="rId30"/>
    <p:sldId id="289" r:id="rId31"/>
    <p:sldId id="291" r:id="rId32"/>
    <p:sldId id="290" r:id="rId33"/>
    <p:sldId id="292" r:id="rId34"/>
    <p:sldId id="293" r:id="rId35"/>
    <p:sldId id="294" r:id="rId36"/>
    <p:sldId id="295" r:id="rId37"/>
    <p:sldId id="296" r:id="rId38"/>
    <p:sldId id="297" r:id="rId39"/>
    <p:sldId id="298" r:id="rId40"/>
    <p:sldId id="299" r:id="rId41"/>
    <p:sldId id="300" r:id="rId42"/>
    <p:sldId id="350" r:id="rId43"/>
    <p:sldId id="301" r:id="rId44"/>
    <p:sldId id="302" r:id="rId45"/>
    <p:sldId id="303" r:id="rId46"/>
    <p:sldId id="359" r:id="rId47"/>
    <p:sldId id="304" r:id="rId48"/>
    <p:sldId id="360" r:id="rId49"/>
    <p:sldId id="361" r:id="rId50"/>
    <p:sldId id="305" r:id="rId51"/>
    <p:sldId id="306" r:id="rId52"/>
    <p:sldId id="307" r:id="rId53"/>
    <p:sldId id="308" r:id="rId54"/>
    <p:sldId id="309" r:id="rId55"/>
    <p:sldId id="310" r:id="rId56"/>
    <p:sldId id="362" r:id="rId57"/>
    <p:sldId id="313" r:id="rId58"/>
    <p:sldId id="314" r:id="rId59"/>
    <p:sldId id="315" r:id="rId60"/>
    <p:sldId id="316" r:id="rId61"/>
    <p:sldId id="317" r:id="rId62"/>
    <p:sldId id="325" r:id="rId63"/>
    <p:sldId id="319" r:id="rId64"/>
    <p:sldId id="320" r:id="rId65"/>
    <p:sldId id="318" r:id="rId66"/>
    <p:sldId id="321" r:id="rId67"/>
    <p:sldId id="322" r:id="rId68"/>
    <p:sldId id="323" r:id="rId69"/>
    <p:sldId id="324" r:id="rId70"/>
    <p:sldId id="329" r:id="rId71"/>
    <p:sldId id="358" r:id="rId72"/>
    <p:sldId id="330" r:id="rId73"/>
    <p:sldId id="332" r:id="rId74"/>
    <p:sldId id="351" r:id="rId75"/>
    <p:sldId id="352" r:id="rId76"/>
    <p:sldId id="353" r:id="rId77"/>
    <p:sldId id="331" r:id="rId78"/>
    <p:sldId id="354" r:id="rId79"/>
    <p:sldId id="333" r:id="rId80"/>
    <p:sldId id="334" r:id="rId81"/>
    <p:sldId id="335" r:id="rId82"/>
    <p:sldId id="336" r:id="rId83"/>
    <p:sldId id="337" r:id="rId84"/>
    <p:sldId id="344" r:id="rId85"/>
    <p:sldId id="345" r:id="rId86"/>
    <p:sldId id="343" r:id="rId87"/>
    <p:sldId id="338" r:id="rId88"/>
    <p:sldId id="347" r:id="rId89"/>
    <p:sldId id="346" r:id="rId90"/>
    <p:sldId id="348" r:id="rId91"/>
    <p:sldId id="339" r:id="rId92"/>
    <p:sldId id="349" r:id="rId93"/>
    <p:sldId id="340" r:id="rId94"/>
    <p:sldId id="341" r:id="rId95"/>
    <p:sldId id="342" r:id="rId9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40" autoAdjust="0"/>
  </p:normalViewPr>
  <p:slideViewPr>
    <p:cSldViewPr>
      <p:cViewPr varScale="1">
        <p:scale>
          <a:sx n="86" d="100"/>
          <a:sy n="86" d="100"/>
        </p:scale>
        <p:origin x="-150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C16D40-8E1C-466C-8D07-0EAC681FF5BB}" type="datetimeFigureOut">
              <a:rPr lang="en-US" smtClean="0"/>
              <a:pPr/>
              <a:t>9/24/2013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62D839-9594-4A15-91C1-9B28506A7E5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62D839-9594-4A15-91C1-9B28506A7E55}" type="slidenum">
              <a:rPr lang="en-US" smtClean="0"/>
              <a:pPr/>
              <a:t>72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A7FD7EE2-F75D-4C50-8737-11B2FBEABCFB}" type="datetimeFigureOut">
              <a:rPr lang="en-US" smtClean="0"/>
              <a:pPr/>
              <a:t>9/24/2013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9665D8-C69E-4339-997B-E0334966EBED}"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FD7EE2-F75D-4C50-8737-11B2FBEABCFB}" type="datetimeFigureOut">
              <a:rPr lang="en-US" smtClean="0"/>
              <a:pPr/>
              <a:t>9/24/2013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9665D8-C69E-4339-997B-E0334966EB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FD7EE2-F75D-4C50-8737-11B2FBEABCFB}" type="datetimeFigureOut">
              <a:rPr lang="en-US" smtClean="0"/>
              <a:pPr/>
              <a:t>9/24/2013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9665D8-C69E-4339-997B-E0334966EB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FD7EE2-F75D-4C50-8737-11B2FBEABCFB}" type="datetimeFigureOut">
              <a:rPr lang="en-US" smtClean="0"/>
              <a:pPr/>
              <a:t>9/24/2013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9665D8-C69E-4339-997B-E0334966EBE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A7FD7EE2-F75D-4C50-8737-11B2FBEABCFB}" type="datetimeFigureOut">
              <a:rPr lang="en-US" smtClean="0"/>
              <a:pPr/>
              <a:t>9/24/2013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9665D8-C69E-4339-997B-E0334966EBED}"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7FD7EE2-F75D-4C50-8737-11B2FBEABCFB}" type="datetimeFigureOut">
              <a:rPr lang="en-US" smtClean="0"/>
              <a:pPr/>
              <a:t>9/24/2013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1C9665D8-C69E-4339-997B-E0334966EBED}"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7FD7EE2-F75D-4C50-8737-11B2FBEABCFB}" type="datetimeFigureOut">
              <a:rPr lang="en-US" smtClean="0"/>
              <a:pPr/>
              <a:t>9/24/2013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1C9665D8-C69E-4339-997B-E0334966EBE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7FD7EE2-F75D-4C50-8737-11B2FBEABCFB}" type="datetimeFigureOut">
              <a:rPr lang="en-US" smtClean="0"/>
              <a:pPr/>
              <a:t>9/24/2013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C9665D8-C69E-4339-997B-E0334966EBED}"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7FD7EE2-F75D-4C50-8737-11B2FBEABCFB}" type="datetimeFigureOut">
              <a:rPr lang="en-US" smtClean="0"/>
              <a:pPr/>
              <a:t>9/24/2013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C9665D8-C69E-4339-997B-E0334966EB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A7FD7EE2-F75D-4C50-8737-11B2FBEABCFB}" type="datetimeFigureOut">
              <a:rPr lang="en-US" smtClean="0"/>
              <a:pPr/>
              <a:t>9/24/2013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9665D8-C69E-4339-997B-E0334966EBED}"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A7FD7EE2-F75D-4C50-8737-11B2FBEABCFB}" type="datetimeFigureOut">
              <a:rPr lang="en-US" smtClean="0"/>
              <a:pPr/>
              <a:t>9/24/2013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9665D8-C69E-4339-997B-E0334966EBED}"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7FD7EE2-F75D-4C50-8737-11B2FBEABCFB}" type="datetimeFigureOut">
              <a:rPr lang="en-US" smtClean="0"/>
              <a:pPr/>
              <a:t>9/24/2013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9665D8-C69E-4339-997B-E0334966EBED}"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hyperlink" Target="http://www.biblegateway.com/passage/?search=Galatians+4:3-5&amp;version=NKJV"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biblia.com/bible/nasb95/John%208.56-59"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biblia.com/bible/nasb95/John%2010.27-36"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Roman Empire</a:t>
            </a:r>
            <a:endParaRPr lang="en-US" dirty="0"/>
          </a:p>
        </p:txBody>
      </p:sp>
      <p:sp>
        <p:nvSpPr>
          <p:cNvPr id="3" name="Subtitle 2"/>
          <p:cNvSpPr>
            <a:spLocks noGrp="1"/>
          </p:cNvSpPr>
          <p:nvPr>
            <p:ph type="subTitle" idx="1"/>
          </p:nvPr>
        </p:nvSpPr>
        <p:spPr/>
        <p:txBody>
          <a:bodyPr/>
          <a:lstStyle/>
          <a:p>
            <a:r>
              <a:rPr lang="en-US" dirty="0" smtClean="0"/>
              <a:t>Chapter 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Augustus 31 BC – AD 14</a:t>
            </a:r>
            <a:endParaRPr lang="en-US" dirty="0"/>
          </a:p>
        </p:txBody>
      </p:sp>
      <p:sp>
        <p:nvSpPr>
          <p:cNvPr id="3" name="Content Placeholder 2"/>
          <p:cNvSpPr>
            <a:spLocks noGrp="1"/>
          </p:cNvSpPr>
          <p:nvPr>
            <p:ph idx="1"/>
          </p:nvPr>
        </p:nvSpPr>
        <p:spPr/>
        <p:txBody>
          <a:bodyPr/>
          <a:lstStyle/>
          <a:p>
            <a:r>
              <a:rPr lang="en-US" dirty="0" smtClean="0"/>
              <a:t>Economic Prosperity</a:t>
            </a:r>
          </a:p>
          <a:p>
            <a:pPr lvl="1"/>
            <a:r>
              <a:rPr lang="en-US" dirty="0" smtClean="0"/>
              <a:t>Agriculture</a:t>
            </a:r>
          </a:p>
          <a:p>
            <a:pPr lvl="1"/>
            <a:r>
              <a:rPr lang="en-US" dirty="0" smtClean="0"/>
              <a:t>Growth of trade</a:t>
            </a:r>
          </a:p>
          <a:p>
            <a:pPr lvl="1"/>
            <a:r>
              <a:rPr lang="en-US" dirty="0" smtClean="0"/>
              <a:t>Roman currency became the standard</a:t>
            </a:r>
          </a:p>
          <a:p>
            <a:pPr lvl="1"/>
            <a:r>
              <a:rPr lang="en-US" dirty="0" smtClean="0"/>
              <a:t>Elimination of Mediterranean piracy</a:t>
            </a:r>
          </a:p>
          <a:p>
            <a:pPr lvl="1"/>
            <a:r>
              <a:rPr lang="en-US" dirty="0" smtClean="0"/>
              <a:t>Greek then Latin - the universal language</a:t>
            </a:r>
          </a:p>
          <a:p>
            <a:pPr lvl="1"/>
            <a:r>
              <a:rPr lang="en-US" dirty="0" smtClean="0"/>
              <a:t>International Trade: India, China, Africa</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Augustus 31 BC – AD 14</a:t>
            </a:r>
            <a:endParaRPr lang="en-US" dirty="0"/>
          </a:p>
        </p:txBody>
      </p:sp>
      <p:sp>
        <p:nvSpPr>
          <p:cNvPr id="3" name="Content Placeholder 2"/>
          <p:cNvSpPr>
            <a:spLocks noGrp="1"/>
          </p:cNvSpPr>
          <p:nvPr>
            <p:ph idx="1"/>
          </p:nvPr>
        </p:nvSpPr>
        <p:spPr/>
        <p:txBody>
          <a:bodyPr/>
          <a:lstStyle/>
          <a:p>
            <a:r>
              <a:rPr lang="en-US" dirty="0" smtClean="0"/>
              <a:t>Other benefits under Augustus</a:t>
            </a:r>
          </a:p>
          <a:p>
            <a:pPr lvl="1"/>
            <a:r>
              <a:rPr lang="en-US" dirty="0" smtClean="0"/>
              <a:t>Government stability</a:t>
            </a:r>
          </a:p>
          <a:p>
            <a:pPr lvl="2"/>
            <a:r>
              <a:rPr lang="en-US" dirty="0" smtClean="0"/>
              <a:t>Honesty &amp; efficiency</a:t>
            </a:r>
          </a:p>
          <a:p>
            <a:pPr lvl="2"/>
            <a:r>
              <a:rPr lang="en-US" dirty="0" smtClean="0"/>
              <a:t>Qualified officials</a:t>
            </a:r>
          </a:p>
          <a:p>
            <a:pPr lvl="2"/>
            <a:r>
              <a:rPr lang="en-US" dirty="0" smtClean="0"/>
              <a:t>Police and fire service</a:t>
            </a:r>
          </a:p>
          <a:p>
            <a:pPr lvl="2"/>
            <a:r>
              <a:rPr lang="en-US" dirty="0" smtClean="0"/>
              <a:t>Postal service</a:t>
            </a:r>
          </a:p>
          <a:p>
            <a:pPr lvl="2"/>
            <a:r>
              <a:rPr lang="en-US" dirty="0" smtClean="0"/>
              <a:t>Building programs (roads, temples, aqueducts, coliseums, etc)</a:t>
            </a:r>
          </a:p>
          <a:p>
            <a:pPr lvl="2"/>
            <a:r>
              <a:rPr lang="en-US" dirty="0" smtClean="0"/>
              <a:t>Attempted to restore virtue and morality</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Taxation and the Census</a:t>
            </a:r>
            <a:br>
              <a:rPr lang="en-US" dirty="0" smtClean="0"/>
            </a:br>
            <a:endParaRPr lang="en-US" dirty="0"/>
          </a:p>
        </p:txBody>
      </p:sp>
      <p:sp>
        <p:nvSpPr>
          <p:cNvPr id="3" name="Content Placeholder 2"/>
          <p:cNvSpPr>
            <a:spLocks noGrp="1"/>
          </p:cNvSpPr>
          <p:nvPr>
            <p:ph idx="1"/>
          </p:nvPr>
        </p:nvSpPr>
        <p:spPr/>
        <p:txBody>
          <a:bodyPr/>
          <a:lstStyle/>
          <a:p>
            <a:pPr>
              <a:buFont typeface="Courier New" pitchFamily="49" charset="0"/>
              <a:buChar char="o"/>
            </a:pPr>
            <a:r>
              <a:rPr lang="en-US" dirty="0" smtClean="0"/>
              <a:t>Census to be taken every 14 years</a:t>
            </a:r>
          </a:p>
          <a:p>
            <a:pPr>
              <a:buFont typeface="Courier New" pitchFamily="49" charset="0"/>
              <a:buChar char="o"/>
            </a:pPr>
            <a:r>
              <a:rPr lang="en-US" dirty="0" smtClean="0"/>
              <a:t>Purpose to see how much taxes each province should be paying.</a:t>
            </a:r>
          </a:p>
          <a:p>
            <a:pPr>
              <a:buFont typeface="Courier New" pitchFamily="49" charset="0"/>
              <a:buChar char="o"/>
            </a:pPr>
            <a:endParaRPr lang="en-US" dirty="0" smtClean="0"/>
          </a:p>
          <a:p>
            <a:pPr>
              <a:buFont typeface="Courier New" pitchFamily="49" charset="0"/>
              <a:buChar char="o"/>
            </a:pPr>
            <a:endParaRPr lang="en-US" dirty="0" smtClean="0"/>
          </a:p>
          <a:p>
            <a:pPr>
              <a:buFont typeface="Courier New" pitchFamily="49" charset="0"/>
              <a:buChar char="o"/>
            </a:pPr>
            <a:r>
              <a:rPr lang="en-US" dirty="0" smtClean="0"/>
              <a:t>“And it came to pass in those days, that there went out a decree from Caesar Augustus, that all the world should be taxed (“registered.” )         Luke 2:1</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Rome after Augustus</a:t>
            </a:r>
            <a:endParaRPr lang="en-US" dirty="0"/>
          </a:p>
        </p:txBody>
      </p:sp>
      <p:sp>
        <p:nvSpPr>
          <p:cNvPr id="3" name="Content Placeholder 2"/>
          <p:cNvSpPr>
            <a:spLocks noGrp="1"/>
          </p:cNvSpPr>
          <p:nvPr>
            <p:ph idx="1"/>
          </p:nvPr>
        </p:nvSpPr>
        <p:spPr/>
        <p:txBody>
          <a:bodyPr/>
          <a:lstStyle/>
          <a:p>
            <a:r>
              <a:rPr lang="en-US" dirty="0" smtClean="0"/>
              <a:t>Augustus Caesar left no designated successor.</a:t>
            </a:r>
          </a:p>
          <a:p>
            <a:r>
              <a:rPr lang="en-US" dirty="0" smtClean="0"/>
              <a:t>Most of his successors had a family connection to Julius Caesar.</a:t>
            </a:r>
          </a:p>
          <a:p>
            <a:r>
              <a:rPr lang="en-US" dirty="0" smtClean="0"/>
              <a:t>Almost all were morally decadent and corrupt.</a:t>
            </a:r>
          </a:p>
          <a:p>
            <a:r>
              <a:rPr lang="en-US" dirty="0" smtClean="0"/>
              <a:t>The Roman people were also corrupted.</a:t>
            </a:r>
          </a:p>
          <a:p>
            <a:r>
              <a:rPr lang="en-US" dirty="0" smtClean="0"/>
              <a:t>Bread &amp; Circuses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Augustus’ Successors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Tiberius 14-37</a:t>
            </a:r>
          </a:p>
          <a:p>
            <a:r>
              <a:rPr lang="en-US" dirty="0" smtClean="0"/>
              <a:t>Caligula 37-41</a:t>
            </a:r>
          </a:p>
          <a:p>
            <a:r>
              <a:rPr lang="en-US" dirty="0" smtClean="0"/>
              <a:t>Claudius 41-54</a:t>
            </a:r>
          </a:p>
          <a:p>
            <a:r>
              <a:rPr lang="en-US" dirty="0" smtClean="0"/>
              <a:t>Nero 54-68</a:t>
            </a:r>
          </a:p>
          <a:p>
            <a:r>
              <a:rPr lang="en-US" dirty="0" smtClean="0"/>
              <a:t>Vespasian 69-79</a:t>
            </a:r>
          </a:p>
          <a:p>
            <a:r>
              <a:rPr lang="en-US" dirty="0" smtClean="0"/>
              <a:t>Titus 79-81</a:t>
            </a:r>
          </a:p>
          <a:p>
            <a:r>
              <a:rPr lang="en-US" dirty="0" smtClean="0"/>
              <a:t>Domitian 81-96</a:t>
            </a:r>
          </a:p>
          <a:p>
            <a:r>
              <a:rPr lang="en-US" dirty="0" smtClean="0"/>
              <a:t>Trajan 98-117</a:t>
            </a:r>
          </a:p>
          <a:p>
            <a:r>
              <a:rPr lang="en-US" dirty="0" smtClean="0"/>
              <a:t>Hadrian 117-138</a:t>
            </a:r>
          </a:p>
          <a:p>
            <a:r>
              <a:rPr lang="en-US" dirty="0" smtClean="0"/>
              <a:t>Antonius Pius 138-161</a:t>
            </a:r>
          </a:p>
          <a:p>
            <a:r>
              <a:rPr lang="en-US" smtClean="0"/>
              <a:t>Marcus Aurelius 161-80</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Hadrian’s Wall</a:t>
            </a:r>
            <a:endParaRPr lang="en-US" dirty="0"/>
          </a:p>
        </p:txBody>
      </p:sp>
      <p:pic>
        <p:nvPicPr>
          <p:cNvPr id="4" name="Content Placeholder 3" descr="Hadrian's wall map 2.jpg"/>
          <p:cNvPicPr>
            <a:picLocks noGrp="1" noChangeAspect="1"/>
          </p:cNvPicPr>
          <p:nvPr>
            <p:ph idx="1"/>
          </p:nvPr>
        </p:nvPicPr>
        <p:blipFill>
          <a:blip r:embed="rId2" cstate="print"/>
          <a:stretch>
            <a:fillRect/>
          </a:stretch>
        </p:blipFill>
        <p:spPr>
          <a:xfrm>
            <a:off x="2971800" y="1918921"/>
            <a:ext cx="3297107" cy="4100879"/>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Hadrian’s Wall</a:t>
            </a:r>
            <a:endParaRPr lang="en-US" dirty="0"/>
          </a:p>
        </p:txBody>
      </p:sp>
      <p:pic>
        <p:nvPicPr>
          <p:cNvPr id="4" name="Content Placeholder 3" descr="70mi Hadrian's Wall.jpg"/>
          <p:cNvPicPr>
            <a:picLocks noGrp="1" noChangeAspect="1"/>
          </p:cNvPicPr>
          <p:nvPr>
            <p:ph idx="1"/>
          </p:nvPr>
        </p:nvPicPr>
        <p:blipFill>
          <a:blip r:embed="rId2" cstate="print"/>
          <a:stretch>
            <a:fillRect/>
          </a:stretch>
        </p:blipFill>
        <p:spPr>
          <a:xfrm>
            <a:off x="2099726" y="2057400"/>
            <a:ext cx="4577891" cy="34290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Hadrian’s Wall</a:t>
            </a:r>
            <a:endParaRPr lang="en-US" dirty="0"/>
          </a:p>
        </p:txBody>
      </p:sp>
      <p:pic>
        <p:nvPicPr>
          <p:cNvPr id="4" name="Content Placeholder 3" descr="hadrians_wall countryside.jpg"/>
          <p:cNvPicPr>
            <a:picLocks noGrp="1" noChangeAspect="1"/>
          </p:cNvPicPr>
          <p:nvPr>
            <p:ph idx="1"/>
          </p:nvPr>
        </p:nvPicPr>
        <p:blipFill>
          <a:blip r:embed="rId2" cstate="print"/>
          <a:stretch>
            <a:fillRect/>
          </a:stretch>
        </p:blipFill>
        <p:spPr>
          <a:xfrm>
            <a:off x="1554692" y="1646238"/>
            <a:ext cx="6034616" cy="4525962"/>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Old Roman Foundation at Tower of London</a:t>
            </a:r>
            <a:endParaRPr lang="en-US" dirty="0"/>
          </a:p>
        </p:txBody>
      </p:sp>
      <p:pic>
        <p:nvPicPr>
          <p:cNvPr id="4" name="Content Placeholder 3" descr="033.JPG"/>
          <p:cNvPicPr>
            <a:picLocks noGrp="1" noChangeAspect="1"/>
          </p:cNvPicPr>
          <p:nvPr>
            <p:ph idx="1"/>
          </p:nvPr>
        </p:nvPicPr>
        <p:blipFill>
          <a:blip r:embed="rId2" cstate="print"/>
          <a:stretch>
            <a:fillRect/>
          </a:stretch>
        </p:blipFill>
        <p:spPr>
          <a:xfrm>
            <a:off x="1554692" y="1646238"/>
            <a:ext cx="6034616" cy="4525962"/>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 Culture &amp; Achievement</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Pax</a:t>
            </a:r>
            <a:r>
              <a:rPr lang="en-US" dirty="0" smtClean="0"/>
              <a:t> </a:t>
            </a:r>
            <a:r>
              <a:rPr lang="en-US" dirty="0" err="1" smtClean="0"/>
              <a:t>Romana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Roman Culture &amp; Achievement</a:t>
            </a:r>
            <a:endParaRPr lang="en-US" dirty="0"/>
          </a:p>
        </p:txBody>
      </p:sp>
      <p:sp>
        <p:nvSpPr>
          <p:cNvPr id="3" name="Content Placeholder 2"/>
          <p:cNvSpPr>
            <a:spLocks noGrp="1"/>
          </p:cNvSpPr>
          <p:nvPr>
            <p:ph idx="1"/>
          </p:nvPr>
        </p:nvSpPr>
        <p:spPr/>
        <p:txBody>
          <a:bodyPr/>
          <a:lstStyle/>
          <a:p>
            <a:r>
              <a:rPr lang="en-US" dirty="0" smtClean="0"/>
              <a:t>A melting pot of ancient culture</a:t>
            </a:r>
          </a:p>
          <a:p>
            <a:r>
              <a:rPr lang="en-US" dirty="0" smtClean="0"/>
              <a:t>Influenced heavily by Greek culture</a:t>
            </a:r>
          </a:p>
          <a:p>
            <a:r>
              <a:rPr lang="en-US" dirty="0" smtClean="0"/>
              <a:t>Greeks’ eye for beauty vs. Roman eye for usefulness.</a:t>
            </a:r>
          </a:p>
          <a:p>
            <a:r>
              <a:rPr lang="en-US" dirty="0" smtClean="0"/>
              <a:t>Greeks’ contributions to art &amp; philosophy</a:t>
            </a:r>
          </a:p>
          <a:p>
            <a:r>
              <a:rPr lang="en-US" dirty="0" smtClean="0"/>
              <a:t>Roman contributions to law &amp; politics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 to Law</a:t>
            </a:r>
            <a:endParaRPr lang="en-US" dirty="0"/>
          </a:p>
        </p:txBody>
      </p:sp>
      <p:sp>
        <p:nvSpPr>
          <p:cNvPr id="3" name="Content Placeholder 2"/>
          <p:cNvSpPr>
            <a:spLocks noGrp="1"/>
          </p:cNvSpPr>
          <p:nvPr>
            <p:ph idx="1"/>
          </p:nvPr>
        </p:nvSpPr>
        <p:spPr/>
        <p:txBody>
          <a:bodyPr/>
          <a:lstStyle/>
          <a:p>
            <a:r>
              <a:rPr lang="en-US" dirty="0" smtClean="0"/>
              <a:t>System of Justice</a:t>
            </a:r>
          </a:p>
          <a:p>
            <a:pPr lvl="1"/>
            <a:r>
              <a:rPr lang="en-US" dirty="0" smtClean="0"/>
              <a:t>Citizens had equal rights before the law.</a:t>
            </a:r>
          </a:p>
          <a:p>
            <a:pPr lvl="1"/>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 to Law</a:t>
            </a:r>
            <a:endParaRPr lang="en-US" dirty="0"/>
          </a:p>
        </p:txBody>
      </p:sp>
      <p:sp>
        <p:nvSpPr>
          <p:cNvPr id="3" name="Content Placeholder 2"/>
          <p:cNvSpPr>
            <a:spLocks noGrp="1"/>
          </p:cNvSpPr>
          <p:nvPr>
            <p:ph idx="1"/>
          </p:nvPr>
        </p:nvSpPr>
        <p:spPr/>
        <p:txBody>
          <a:bodyPr/>
          <a:lstStyle/>
          <a:p>
            <a:r>
              <a:rPr lang="en-US" dirty="0" smtClean="0"/>
              <a:t>Many modern European countries and the United States include many principles based on Roman law.</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 to Law</a:t>
            </a:r>
            <a:endParaRPr lang="en-US" dirty="0"/>
          </a:p>
        </p:txBody>
      </p:sp>
      <p:sp>
        <p:nvSpPr>
          <p:cNvPr id="3" name="Content Placeholder 2"/>
          <p:cNvSpPr>
            <a:spLocks noGrp="1"/>
          </p:cNvSpPr>
          <p:nvPr>
            <p:ph idx="1"/>
          </p:nvPr>
        </p:nvSpPr>
        <p:spPr/>
        <p:txBody>
          <a:bodyPr/>
          <a:lstStyle/>
          <a:p>
            <a:r>
              <a:rPr lang="en-US" dirty="0" smtClean="0"/>
              <a:t>Some Roman Legal Principles</a:t>
            </a:r>
          </a:p>
          <a:p>
            <a:pPr lvl="1"/>
            <a:r>
              <a:rPr lang="en-US" dirty="0" smtClean="0"/>
              <a:t>Justice is applied to all citizens equally.</a:t>
            </a:r>
          </a:p>
          <a:p>
            <a:pPr lvl="1"/>
            <a:r>
              <a:rPr lang="en-US" dirty="0" smtClean="0"/>
              <a:t>Liberty is invaluable (cannot place a price on it)</a:t>
            </a:r>
          </a:p>
          <a:p>
            <a:pPr lvl="1"/>
            <a:r>
              <a:rPr lang="en-US" dirty="0" smtClean="0"/>
              <a:t>Freedom is beloved above all things.</a:t>
            </a:r>
          </a:p>
          <a:p>
            <a:pPr lvl="1"/>
            <a:r>
              <a:rPr lang="en-US" dirty="0" smtClean="0"/>
              <a:t>The burden of proof is on the accuser, not the defender.</a:t>
            </a:r>
          </a:p>
          <a:p>
            <a:pPr lvl="1"/>
            <a:r>
              <a:rPr lang="en-US" dirty="0" smtClean="0"/>
              <a:t>In deciding penalties, the age and inexperience of the guilty should be taken into account.</a:t>
            </a:r>
          </a:p>
          <a:p>
            <a:pPr lvl="1"/>
            <a:r>
              <a:rPr lang="en-US" dirty="0" smtClean="0"/>
              <a:t>Evidence is needed to convict a person, not just an accusation.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 to Law</a:t>
            </a:r>
            <a:endParaRPr lang="en-US" dirty="0"/>
          </a:p>
        </p:txBody>
      </p:sp>
      <p:sp>
        <p:nvSpPr>
          <p:cNvPr id="3" name="Content Placeholder 2"/>
          <p:cNvSpPr>
            <a:spLocks noGrp="1"/>
          </p:cNvSpPr>
          <p:nvPr>
            <p:ph idx="1"/>
          </p:nvPr>
        </p:nvSpPr>
        <p:spPr/>
        <p:txBody>
          <a:bodyPr/>
          <a:lstStyle/>
          <a:p>
            <a:r>
              <a:rPr lang="en-US" dirty="0" smtClean="0"/>
              <a:t>More Roman Legal Principles</a:t>
            </a:r>
          </a:p>
          <a:p>
            <a:pPr lvl="1"/>
            <a:r>
              <a:rPr lang="en-US" dirty="0" smtClean="0"/>
              <a:t>A witness’ credibility is important and should be weighed.</a:t>
            </a:r>
          </a:p>
          <a:p>
            <a:pPr lvl="1"/>
            <a:r>
              <a:rPr lang="en-US" dirty="0" smtClean="0"/>
              <a:t>The person in possession has the stronger case in a dispute.</a:t>
            </a:r>
          </a:p>
          <a:p>
            <a:pPr lvl="1"/>
            <a:r>
              <a:rPr lang="en-US" dirty="0" smtClean="0"/>
              <a:t>Each person is responsible for himself and not the actions of his kinsmen.</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Literature &amp; Language</a:t>
            </a:r>
            <a:endParaRPr lang="en-US" dirty="0"/>
          </a:p>
        </p:txBody>
      </p:sp>
      <p:sp>
        <p:nvSpPr>
          <p:cNvPr id="3" name="Content Placeholder 2"/>
          <p:cNvSpPr>
            <a:spLocks noGrp="1"/>
          </p:cNvSpPr>
          <p:nvPr>
            <p:ph idx="1"/>
          </p:nvPr>
        </p:nvSpPr>
        <p:spPr/>
        <p:txBody>
          <a:bodyPr/>
          <a:lstStyle/>
          <a:p>
            <a:r>
              <a:rPr lang="en-US" b="1" dirty="0" smtClean="0"/>
              <a:t>Cicero</a:t>
            </a:r>
            <a:r>
              <a:rPr lang="en-US" dirty="0" smtClean="0"/>
              <a:t> – master of Latin prose</a:t>
            </a:r>
          </a:p>
          <a:p>
            <a:r>
              <a:rPr lang="en-US" b="1" dirty="0" smtClean="0"/>
              <a:t>Virgil</a:t>
            </a:r>
            <a:r>
              <a:rPr lang="en-US" dirty="0" smtClean="0"/>
              <a:t> – “the Homer of Rome,” wrote the </a:t>
            </a:r>
            <a:r>
              <a:rPr lang="en-US" i="1" dirty="0" err="1" smtClean="0"/>
              <a:t>Aeneid</a:t>
            </a:r>
            <a:r>
              <a:rPr lang="en-US" i="1" dirty="0" smtClean="0"/>
              <a:t>, </a:t>
            </a:r>
            <a:r>
              <a:rPr lang="en-US" dirty="0" smtClean="0"/>
              <a:t>which exalted Rome as the ideal state.</a:t>
            </a:r>
          </a:p>
          <a:p>
            <a:r>
              <a:rPr lang="en-US" b="1" dirty="0" smtClean="0"/>
              <a:t>Horace</a:t>
            </a:r>
            <a:r>
              <a:rPr lang="en-US" dirty="0" smtClean="0"/>
              <a:t> – the “Poet of the Augustan Age”</a:t>
            </a:r>
          </a:p>
          <a:p>
            <a:r>
              <a:rPr lang="en-US" b="1" dirty="0" smtClean="0"/>
              <a:t>Ovid </a:t>
            </a:r>
            <a:r>
              <a:rPr lang="en-US" dirty="0" smtClean="0"/>
              <a:t>– poet who wrote of mythology and love. </a:t>
            </a:r>
            <a:r>
              <a:rPr lang="en-US" i="1" dirty="0" smtClean="0"/>
              <a:t>Metamorphoses </a:t>
            </a:r>
            <a:r>
              <a:rPr lang="en-US" dirty="0" smtClean="0"/>
              <a:t>– collection of 200 myths of the ancient world.</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r>
              <a:rPr lang="en-US" b="1" dirty="0" smtClean="0"/>
              <a:t>Livy </a:t>
            </a:r>
            <a:r>
              <a:rPr lang="en-US" dirty="0" smtClean="0"/>
              <a:t>– historian who wrote a lengthy history of Rome based on unreliable legends, but championed the traditional virtues and patriotism of the Roman people as the foundation of Rome’s greatness.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Others</a:t>
            </a:r>
            <a:endParaRPr lang="en-US" dirty="0"/>
          </a:p>
        </p:txBody>
      </p:sp>
      <p:sp>
        <p:nvSpPr>
          <p:cNvPr id="3" name="Content Placeholder 2"/>
          <p:cNvSpPr>
            <a:spLocks noGrp="1"/>
          </p:cNvSpPr>
          <p:nvPr>
            <p:ph idx="1"/>
          </p:nvPr>
        </p:nvSpPr>
        <p:spPr/>
        <p:txBody>
          <a:bodyPr/>
          <a:lstStyle/>
          <a:p>
            <a:r>
              <a:rPr lang="en-US" dirty="0" smtClean="0"/>
              <a:t>Juvenal</a:t>
            </a:r>
          </a:p>
          <a:p>
            <a:r>
              <a:rPr lang="en-US" dirty="0" smtClean="0"/>
              <a:t>Tacitus</a:t>
            </a:r>
          </a:p>
          <a:p>
            <a:r>
              <a:rPr lang="en-US" dirty="0" smtClean="0"/>
              <a:t>Plutarch</a:t>
            </a:r>
          </a:p>
          <a:p>
            <a:r>
              <a:rPr lang="en-US" dirty="0" smtClean="0"/>
              <a:t>Galen</a:t>
            </a:r>
          </a:p>
          <a:p>
            <a:r>
              <a:rPr lang="en-US" dirty="0" smtClean="0"/>
              <a:t>Ptolemy – geocentric theory</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 &amp; Architecture</a:t>
            </a:r>
            <a:endParaRPr lang="en-US" dirty="0"/>
          </a:p>
        </p:txBody>
      </p:sp>
      <p:sp>
        <p:nvSpPr>
          <p:cNvPr id="3" name="Content Placeholder 2"/>
          <p:cNvSpPr>
            <a:spLocks noGrp="1"/>
          </p:cNvSpPr>
          <p:nvPr>
            <p:ph idx="1"/>
          </p:nvPr>
        </p:nvSpPr>
        <p:spPr>
          <a:xfrm>
            <a:off x="457200" y="1447800"/>
            <a:ext cx="8229600" cy="4724717"/>
          </a:xfrm>
        </p:spPr>
        <p:txBody>
          <a:bodyPr/>
          <a:lstStyle/>
          <a:p>
            <a:r>
              <a:rPr lang="en-US" dirty="0" smtClean="0"/>
              <a:t>Roman art and architecture borrowed from the Greeks’.</a:t>
            </a:r>
          </a:p>
          <a:p>
            <a:r>
              <a:rPr lang="en-US" dirty="0" smtClean="0"/>
              <a:t>Some differences though:</a:t>
            </a:r>
          </a:p>
          <a:p>
            <a:pPr lvl="1"/>
            <a:r>
              <a:rPr lang="en-US" dirty="0" smtClean="0"/>
              <a:t>Roman art is more realistic.</a:t>
            </a:r>
          </a:p>
          <a:p>
            <a:pPr lvl="1"/>
            <a:r>
              <a:rPr lang="en-US" dirty="0" smtClean="0"/>
              <a:t>Romans used relief sculpture.</a:t>
            </a:r>
          </a:p>
          <a:p>
            <a:pPr lvl="1">
              <a:buNone/>
            </a:pPr>
            <a:endParaRPr lang="en-US" dirty="0" smtClean="0"/>
          </a:p>
        </p:txBody>
      </p:sp>
      <p:pic>
        <p:nvPicPr>
          <p:cNvPr id="4" name="Picture 3" descr="Roman relief sculpture.jpg"/>
          <p:cNvPicPr>
            <a:picLocks noChangeAspect="1"/>
          </p:cNvPicPr>
          <p:nvPr/>
        </p:nvPicPr>
        <p:blipFill>
          <a:blip r:embed="rId2" cstate="print"/>
          <a:stretch>
            <a:fillRect/>
          </a:stretch>
        </p:blipFill>
        <p:spPr>
          <a:xfrm>
            <a:off x="5105400" y="3886200"/>
            <a:ext cx="3445808" cy="26670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 &amp; Architecture</a:t>
            </a:r>
            <a:endParaRPr lang="en-US" dirty="0"/>
          </a:p>
        </p:txBody>
      </p:sp>
      <p:sp>
        <p:nvSpPr>
          <p:cNvPr id="3" name="Content Placeholder 2"/>
          <p:cNvSpPr>
            <a:spLocks noGrp="1"/>
          </p:cNvSpPr>
          <p:nvPr>
            <p:ph idx="1"/>
          </p:nvPr>
        </p:nvSpPr>
        <p:spPr/>
        <p:txBody>
          <a:bodyPr/>
          <a:lstStyle/>
          <a:p>
            <a:pPr lvl="2">
              <a:buNone/>
            </a:pPr>
            <a:r>
              <a:rPr lang="en-US" dirty="0" smtClean="0"/>
              <a:t>Romans had excellent engineering skills.</a:t>
            </a:r>
          </a:p>
          <a:p>
            <a:pPr lvl="2">
              <a:buNone/>
            </a:pPr>
            <a:r>
              <a:rPr lang="en-US" dirty="0" smtClean="0"/>
              <a:t>	Arches and Vaults</a:t>
            </a:r>
          </a:p>
          <a:p>
            <a:pPr lvl="2">
              <a:buNone/>
            </a:pPr>
            <a:endParaRPr lang="en-US" dirty="0" smtClean="0"/>
          </a:p>
          <a:p>
            <a:pPr lvl="2">
              <a:buNone/>
            </a:pPr>
            <a:endParaRPr lang="en-US" dirty="0" smtClean="0"/>
          </a:p>
          <a:p>
            <a:endParaRPr lang="en-US" dirty="0"/>
          </a:p>
        </p:txBody>
      </p:sp>
      <p:pic>
        <p:nvPicPr>
          <p:cNvPr id="4" name="Picture 3" descr="12281-roman-arches-heliopolis-(pumakkale)-turkey.jpg"/>
          <p:cNvPicPr>
            <a:picLocks noChangeAspect="1"/>
          </p:cNvPicPr>
          <p:nvPr/>
        </p:nvPicPr>
        <p:blipFill>
          <a:blip r:embed="rId2" cstate="print"/>
          <a:stretch>
            <a:fillRect/>
          </a:stretch>
        </p:blipFill>
        <p:spPr>
          <a:xfrm>
            <a:off x="4343400" y="3276294"/>
            <a:ext cx="3403600" cy="227360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Pax</a:t>
            </a:r>
            <a:r>
              <a:rPr lang="en-US" dirty="0" smtClean="0"/>
              <a:t> </a:t>
            </a:r>
            <a:r>
              <a:rPr lang="en-US" dirty="0" err="1" smtClean="0"/>
              <a:t>Romana</a:t>
            </a:r>
            <a:endParaRPr lang="en-US" dirty="0"/>
          </a:p>
        </p:txBody>
      </p:sp>
      <p:sp>
        <p:nvSpPr>
          <p:cNvPr id="3" name="Content Placeholder 2"/>
          <p:cNvSpPr>
            <a:spLocks noGrp="1"/>
          </p:cNvSpPr>
          <p:nvPr>
            <p:ph idx="1"/>
          </p:nvPr>
        </p:nvSpPr>
        <p:spPr/>
        <p:txBody>
          <a:bodyPr>
            <a:normAutofit/>
          </a:bodyPr>
          <a:lstStyle/>
          <a:p>
            <a:r>
              <a:rPr lang="en-US" sz="4000" dirty="0" err="1" smtClean="0"/>
              <a:t>Pax</a:t>
            </a:r>
            <a:r>
              <a:rPr lang="en-US" sz="4000" dirty="0" smtClean="0"/>
              <a:t> </a:t>
            </a:r>
            <a:r>
              <a:rPr lang="en-US" sz="4000" dirty="0" err="1" smtClean="0"/>
              <a:t>Romana</a:t>
            </a:r>
            <a:r>
              <a:rPr lang="en-US" sz="4000" dirty="0" smtClean="0"/>
              <a:t> = The Roman Peace</a:t>
            </a:r>
          </a:p>
          <a:p>
            <a:pPr>
              <a:buNone/>
            </a:pPr>
            <a:endParaRPr lang="en-US" sz="4000" dirty="0" smtClean="0"/>
          </a:p>
          <a:p>
            <a:r>
              <a:rPr lang="en-US" sz="4000" dirty="0" smtClean="0"/>
              <a:t>31 B.C. to AD 180</a:t>
            </a:r>
          </a:p>
          <a:p>
            <a:pPr>
              <a:buNone/>
            </a:pPr>
            <a:endParaRPr lang="en-US" sz="4000" dirty="0" smtClean="0"/>
          </a:p>
          <a:p>
            <a:r>
              <a:rPr lang="en-US" sz="4000" dirty="0" smtClean="0"/>
              <a:t>A period of peace and prosperity in the ancient world.</a:t>
            </a:r>
            <a:endParaRPr lang="en-US" sz="4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Vaults</a:t>
            </a:r>
          </a:p>
          <a:p>
            <a:endParaRPr lang="en-US" dirty="0" smtClean="0"/>
          </a:p>
          <a:p>
            <a:endParaRPr lang="en-US" dirty="0"/>
          </a:p>
        </p:txBody>
      </p:sp>
      <p:pic>
        <p:nvPicPr>
          <p:cNvPr id="4" name="Picture 3" descr="Roman vault diagram.jpg"/>
          <p:cNvPicPr>
            <a:picLocks noChangeAspect="1"/>
          </p:cNvPicPr>
          <p:nvPr/>
        </p:nvPicPr>
        <p:blipFill>
          <a:blip r:embed="rId2" cstate="print"/>
          <a:stretch>
            <a:fillRect/>
          </a:stretch>
        </p:blipFill>
        <p:spPr>
          <a:xfrm>
            <a:off x="914400" y="2819400"/>
            <a:ext cx="2447925" cy="1866900"/>
          </a:xfrm>
          <a:prstGeom prst="rect">
            <a:avLst/>
          </a:prstGeom>
        </p:spPr>
      </p:pic>
      <p:pic>
        <p:nvPicPr>
          <p:cNvPr id="5" name="Picture 4" descr="Photo of Roman vault.jpg"/>
          <p:cNvPicPr>
            <a:picLocks noChangeAspect="1"/>
          </p:cNvPicPr>
          <p:nvPr/>
        </p:nvPicPr>
        <p:blipFill>
          <a:blip r:embed="rId3" cstate="print"/>
          <a:stretch>
            <a:fillRect/>
          </a:stretch>
        </p:blipFill>
        <p:spPr>
          <a:xfrm>
            <a:off x="4190999" y="2667000"/>
            <a:ext cx="3793067" cy="24384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Aqueducts</a:t>
            </a:r>
            <a:endParaRPr lang="en-US" dirty="0"/>
          </a:p>
        </p:txBody>
      </p:sp>
      <p:pic>
        <p:nvPicPr>
          <p:cNvPr id="4" name="Content Placeholder 3" descr="Roman Aqueducts Pix.jpg"/>
          <p:cNvPicPr>
            <a:picLocks noGrp="1" noChangeAspect="1"/>
          </p:cNvPicPr>
          <p:nvPr>
            <p:ph idx="1"/>
          </p:nvPr>
        </p:nvPicPr>
        <p:blipFill>
          <a:blip r:embed="rId2" cstate="print"/>
          <a:stretch>
            <a:fillRect/>
          </a:stretch>
        </p:blipFill>
        <p:spPr>
          <a:xfrm>
            <a:off x="1704975" y="1756569"/>
            <a:ext cx="5734050" cy="430530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chemeClr val="bg1"/>
                </a:solidFill>
              </a:rPr>
              <a:t>What did the Aqueducts mean to the Roman Civilization? </a:t>
            </a:r>
            <a:endParaRPr lang="en-US" sz="3600" dirty="0">
              <a:solidFill>
                <a:schemeClr val="bg1"/>
              </a:solidFill>
            </a:endParaRPr>
          </a:p>
        </p:txBody>
      </p:sp>
      <p:sp>
        <p:nvSpPr>
          <p:cNvPr id="3" name="Content Placeholder 2"/>
          <p:cNvSpPr>
            <a:spLocks noGrp="1"/>
          </p:cNvSpPr>
          <p:nvPr>
            <p:ph idx="1"/>
          </p:nvPr>
        </p:nvSpPr>
        <p:spPr/>
        <p:txBody>
          <a:bodyPr>
            <a:normAutofit lnSpcReduction="10000"/>
          </a:bodyPr>
          <a:lstStyle/>
          <a:p>
            <a:pPr>
              <a:lnSpc>
                <a:spcPct val="90000"/>
              </a:lnSpc>
              <a:defRPr/>
            </a:pPr>
            <a:r>
              <a:rPr lang="en-US" sz="2800" dirty="0" smtClean="0">
                <a:solidFill>
                  <a:srgbClr val="FFFF00"/>
                </a:solidFill>
                <a:latin typeface="Arial" charset="0"/>
              </a:rPr>
              <a:t>The Romans </a:t>
            </a:r>
            <a:r>
              <a:rPr lang="en-US" sz="2800" b="1" dirty="0" smtClean="0">
                <a:solidFill>
                  <a:srgbClr val="FFFF00"/>
                </a:solidFill>
                <a:latin typeface="Arial" charset="0"/>
              </a:rPr>
              <a:t>could not have built their big cities </a:t>
            </a:r>
            <a:r>
              <a:rPr lang="en-US" sz="2800" dirty="0" smtClean="0">
                <a:solidFill>
                  <a:srgbClr val="FFFF00"/>
                </a:solidFill>
                <a:latin typeface="Arial" charset="0"/>
              </a:rPr>
              <a:t>without aqueducts.</a:t>
            </a:r>
          </a:p>
          <a:p>
            <a:pPr>
              <a:lnSpc>
                <a:spcPct val="90000"/>
              </a:lnSpc>
              <a:defRPr/>
            </a:pPr>
            <a:endParaRPr lang="en-US" sz="2800" dirty="0" smtClean="0">
              <a:solidFill>
                <a:srgbClr val="FFFF00"/>
              </a:solidFill>
              <a:latin typeface="Arial" charset="0"/>
            </a:endParaRPr>
          </a:p>
          <a:p>
            <a:pPr>
              <a:lnSpc>
                <a:spcPct val="90000"/>
              </a:lnSpc>
              <a:defRPr/>
            </a:pPr>
            <a:r>
              <a:rPr lang="en-US" sz="2800" dirty="0" smtClean="0">
                <a:solidFill>
                  <a:srgbClr val="FFFF00"/>
                </a:solidFill>
                <a:latin typeface="Arial" charset="0"/>
              </a:rPr>
              <a:t>Some Roman cities </a:t>
            </a:r>
            <a:r>
              <a:rPr lang="en-US" sz="2800" b="1" dirty="0" smtClean="0">
                <a:solidFill>
                  <a:srgbClr val="FFFF00"/>
                </a:solidFill>
                <a:latin typeface="Arial" charset="0"/>
              </a:rPr>
              <a:t>wouldn't have existed</a:t>
            </a:r>
            <a:r>
              <a:rPr lang="en-US" sz="2800" dirty="0" smtClean="0">
                <a:solidFill>
                  <a:srgbClr val="FFFF00"/>
                </a:solidFill>
                <a:latin typeface="Arial" charset="0"/>
              </a:rPr>
              <a:t> at all. </a:t>
            </a:r>
          </a:p>
          <a:p>
            <a:pPr>
              <a:lnSpc>
                <a:spcPct val="90000"/>
              </a:lnSpc>
              <a:defRPr/>
            </a:pPr>
            <a:endParaRPr lang="en-US" sz="2800" dirty="0" smtClean="0">
              <a:solidFill>
                <a:srgbClr val="FFFF66"/>
              </a:solidFill>
              <a:latin typeface="Arial" charset="0"/>
            </a:endParaRPr>
          </a:p>
          <a:p>
            <a:pPr>
              <a:lnSpc>
                <a:spcPct val="90000"/>
              </a:lnSpc>
              <a:defRPr/>
            </a:pPr>
            <a:r>
              <a:rPr lang="en-US" sz="2800" dirty="0" smtClean="0">
                <a:solidFill>
                  <a:srgbClr val="FFFF00"/>
                </a:solidFill>
                <a:latin typeface="Arial" charset="0"/>
              </a:rPr>
              <a:t>Romans sometimes built cities on dry plains, which </a:t>
            </a:r>
            <a:r>
              <a:rPr lang="en-US" sz="2800" b="1" dirty="0" smtClean="0">
                <a:solidFill>
                  <a:srgbClr val="FFFF00"/>
                </a:solidFill>
                <a:latin typeface="Arial" charset="0"/>
              </a:rPr>
              <a:t>would not have been possible </a:t>
            </a:r>
            <a:r>
              <a:rPr lang="en-US" sz="2800" dirty="0" smtClean="0">
                <a:solidFill>
                  <a:srgbClr val="FFFF00"/>
                </a:solidFill>
                <a:latin typeface="Arial" charset="0"/>
              </a:rPr>
              <a:t>without the transported water. </a:t>
            </a:r>
          </a:p>
          <a:p>
            <a:pPr>
              <a:lnSpc>
                <a:spcPct val="90000"/>
              </a:lnSpc>
              <a:defRPr/>
            </a:pPr>
            <a:endParaRPr lang="en-US" sz="2800" dirty="0" smtClean="0">
              <a:solidFill>
                <a:srgbClr val="FFFF00"/>
              </a:solidFill>
              <a:latin typeface="Arial" charset="0"/>
            </a:endParaRPr>
          </a:p>
          <a:p>
            <a:pPr>
              <a:lnSpc>
                <a:spcPct val="90000"/>
              </a:lnSpc>
              <a:defRPr/>
            </a:pPr>
            <a:r>
              <a:rPr lang="en-US" sz="2800" dirty="0" smtClean="0">
                <a:solidFill>
                  <a:srgbClr val="FFFF00"/>
                </a:solidFill>
                <a:latin typeface="Arial" charset="0"/>
              </a:rPr>
              <a:t>With the water, they could have </a:t>
            </a:r>
            <a:r>
              <a:rPr lang="en-US" sz="2800" b="1" dirty="0" smtClean="0">
                <a:solidFill>
                  <a:srgbClr val="FFFF00"/>
                </a:solidFill>
                <a:latin typeface="Arial" charset="0"/>
              </a:rPr>
              <a:t>their baths, their fountains, and their drinking water</a:t>
            </a:r>
            <a:r>
              <a:rPr lang="en-US" sz="2800" dirty="0" smtClean="0">
                <a:solidFill>
                  <a:srgbClr val="FFFF00"/>
                </a:solidFill>
                <a:latin typeface="Arial"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Amphitheaters</a:t>
            </a:r>
            <a:endParaRPr lang="en-US" dirty="0"/>
          </a:p>
        </p:txBody>
      </p:sp>
      <p:pic>
        <p:nvPicPr>
          <p:cNvPr id="4" name="Content Placeholder 3" descr="Amphitheatre close.jpg"/>
          <p:cNvPicPr>
            <a:picLocks noGrp="1" noChangeAspect="1"/>
          </p:cNvPicPr>
          <p:nvPr>
            <p:ph idx="1"/>
          </p:nvPr>
        </p:nvPicPr>
        <p:blipFill>
          <a:blip r:embed="rId2" cstate="print"/>
          <a:stretch>
            <a:fillRect/>
          </a:stretch>
        </p:blipFill>
        <p:spPr>
          <a:xfrm>
            <a:off x="2209800" y="2017577"/>
            <a:ext cx="4572000" cy="3661243"/>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Amphitheaters</a:t>
            </a:r>
            <a:endParaRPr lang="en-US" dirty="0"/>
          </a:p>
        </p:txBody>
      </p:sp>
      <p:pic>
        <p:nvPicPr>
          <p:cNvPr id="4" name="Content Placeholder 3" descr="Amphitheatre diagram.jpg"/>
          <p:cNvPicPr>
            <a:picLocks noGrp="1" noChangeAspect="1"/>
          </p:cNvPicPr>
          <p:nvPr>
            <p:ph idx="1"/>
          </p:nvPr>
        </p:nvPicPr>
        <p:blipFill>
          <a:blip r:embed="rId2" cstate="print"/>
          <a:stretch>
            <a:fillRect/>
          </a:stretch>
        </p:blipFill>
        <p:spPr>
          <a:xfrm>
            <a:off x="1905000" y="2045294"/>
            <a:ext cx="5029199" cy="351483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Amphitheaters</a:t>
            </a:r>
            <a:endParaRPr lang="en-US" dirty="0"/>
          </a:p>
        </p:txBody>
      </p:sp>
      <p:pic>
        <p:nvPicPr>
          <p:cNvPr id="4" name="Content Placeholder 3" descr="Colosseum dedicated by Titus.jpg"/>
          <p:cNvPicPr>
            <a:picLocks noGrp="1" noChangeAspect="1"/>
          </p:cNvPicPr>
          <p:nvPr>
            <p:ph idx="1"/>
          </p:nvPr>
        </p:nvPicPr>
        <p:blipFill>
          <a:blip r:embed="rId2" cstate="print"/>
          <a:stretch>
            <a:fillRect/>
          </a:stretch>
        </p:blipFill>
        <p:spPr>
          <a:xfrm>
            <a:off x="1981200" y="1886598"/>
            <a:ext cx="4495799" cy="2879871"/>
          </a:xfrm>
        </p:spPr>
      </p:pic>
      <p:sp>
        <p:nvSpPr>
          <p:cNvPr id="5" name="TextBox 4"/>
          <p:cNvSpPr txBox="1"/>
          <p:nvPr/>
        </p:nvSpPr>
        <p:spPr>
          <a:xfrm>
            <a:off x="2895600" y="5181600"/>
            <a:ext cx="3505200" cy="646331"/>
          </a:xfrm>
          <a:prstGeom prst="rect">
            <a:avLst/>
          </a:prstGeom>
          <a:noFill/>
        </p:spPr>
        <p:txBody>
          <a:bodyPr wrap="square" rtlCol="0">
            <a:spAutoFit/>
          </a:bodyPr>
          <a:lstStyle/>
          <a:p>
            <a:r>
              <a:rPr lang="en-US" dirty="0" smtClean="0"/>
              <a:t>The Coliseum dedicated by Titus in AD 80.</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 Games</a:t>
            </a:r>
            <a:endParaRPr lang="en-US" dirty="0"/>
          </a:p>
        </p:txBody>
      </p:sp>
      <p:sp>
        <p:nvSpPr>
          <p:cNvPr id="3" name="Content Placeholder 2"/>
          <p:cNvSpPr>
            <a:spLocks noGrp="1"/>
          </p:cNvSpPr>
          <p:nvPr>
            <p:ph idx="1"/>
          </p:nvPr>
        </p:nvSpPr>
        <p:spPr/>
        <p:txBody>
          <a:bodyPr/>
          <a:lstStyle/>
          <a:p>
            <a:r>
              <a:rPr lang="en-US" dirty="0" smtClean="0"/>
              <a:t>Chariot Races</a:t>
            </a:r>
          </a:p>
          <a:p>
            <a:r>
              <a:rPr lang="en-US" dirty="0" smtClean="0"/>
              <a:t>Gladiator Contests</a:t>
            </a:r>
          </a:p>
          <a:p>
            <a:r>
              <a:rPr lang="en-US" dirty="0" smtClean="0"/>
              <a:t>Wild Beast Fights</a:t>
            </a:r>
          </a:p>
          <a:p>
            <a:endParaRPr lang="en-US" dirty="0" smtClean="0"/>
          </a:p>
          <a:p>
            <a:r>
              <a:rPr lang="en-US" dirty="0" smtClean="0"/>
              <a:t>Circus </a:t>
            </a:r>
            <a:r>
              <a:rPr lang="en-US" dirty="0" err="1" smtClean="0"/>
              <a:t>Maximus</a:t>
            </a:r>
            <a:r>
              <a:rPr lang="en-US" dirty="0" smtClean="0"/>
              <a:t> in Rome </a:t>
            </a:r>
            <a:endParaRPr lang="en-US" dirty="0"/>
          </a:p>
        </p:txBody>
      </p:sp>
      <p:pic>
        <p:nvPicPr>
          <p:cNvPr id="4" name="Picture 3" descr="Circus Maximus.jpg"/>
          <p:cNvPicPr>
            <a:picLocks noChangeAspect="1"/>
          </p:cNvPicPr>
          <p:nvPr/>
        </p:nvPicPr>
        <p:blipFill>
          <a:blip r:embed="rId2" cstate="print"/>
          <a:stretch>
            <a:fillRect/>
          </a:stretch>
        </p:blipFill>
        <p:spPr>
          <a:xfrm>
            <a:off x="3276600" y="4267200"/>
            <a:ext cx="4038600" cy="161925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Seneca’s Account p. 107</a:t>
            </a:r>
            <a:endParaRPr lang="en-US" dirty="0"/>
          </a:p>
        </p:txBody>
      </p:sp>
      <p:pic>
        <p:nvPicPr>
          <p:cNvPr id="4" name="Content Placeholder 3" descr="Gladiator contest.jpg"/>
          <p:cNvPicPr>
            <a:picLocks noGrp="1" noChangeAspect="1"/>
          </p:cNvPicPr>
          <p:nvPr>
            <p:ph idx="1"/>
          </p:nvPr>
        </p:nvPicPr>
        <p:blipFill>
          <a:blip r:embed="rId2" cstate="print"/>
          <a:stretch>
            <a:fillRect/>
          </a:stretch>
        </p:blipFill>
        <p:spPr>
          <a:xfrm>
            <a:off x="2158463" y="2209800"/>
            <a:ext cx="4653469" cy="32766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vs. Roman Gods</a:t>
            </a:r>
            <a:endParaRPr lang="en-US" dirty="0"/>
          </a:p>
        </p:txBody>
      </p:sp>
      <p:pic>
        <p:nvPicPr>
          <p:cNvPr id="4" name="Content Placeholder 3" descr="Greek Gods animated.jpg"/>
          <p:cNvPicPr>
            <a:picLocks noGrp="1" noChangeAspect="1"/>
          </p:cNvPicPr>
          <p:nvPr>
            <p:ph idx="1"/>
          </p:nvPr>
        </p:nvPicPr>
        <p:blipFill>
          <a:blip r:embed="rId2" cstate="print"/>
          <a:stretch>
            <a:fillRect/>
          </a:stretch>
        </p:blipFill>
        <p:spPr>
          <a:xfrm>
            <a:off x="762000" y="1905000"/>
            <a:ext cx="3357121" cy="2514600"/>
          </a:xfrm>
        </p:spPr>
      </p:pic>
      <p:pic>
        <p:nvPicPr>
          <p:cNvPr id="5" name="Picture 4" descr="Roman Gods animated.jpg"/>
          <p:cNvPicPr>
            <a:picLocks noChangeAspect="1"/>
          </p:cNvPicPr>
          <p:nvPr/>
        </p:nvPicPr>
        <p:blipFill>
          <a:blip r:embed="rId3" cstate="print"/>
          <a:stretch>
            <a:fillRect/>
          </a:stretch>
        </p:blipFill>
        <p:spPr>
          <a:xfrm>
            <a:off x="4800600" y="2133600"/>
            <a:ext cx="2895600" cy="3880701"/>
          </a:xfrm>
          <a:prstGeom prst="rect">
            <a:avLst/>
          </a:prstGeom>
        </p:spPr>
      </p:pic>
      <p:sp>
        <p:nvSpPr>
          <p:cNvPr id="6" name="TextBox 5"/>
          <p:cNvSpPr txBox="1"/>
          <p:nvPr/>
        </p:nvSpPr>
        <p:spPr>
          <a:xfrm>
            <a:off x="1219200" y="5105400"/>
            <a:ext cx="2565767" cy="369332"/>
          </a:xfrm>
          <a:prstGeom prst="rect">
            <a:avLst/>
          </a:prstGeom>
          <a:noFill/>
        </p:spPr>
        <p:txBody>
          <a:bodyPr wrap="none" rtlCol="0">
            <a:spAutoFit/>
          </a:bodyPr>
          <a:lstStyle/>
          <a:p>
            <a:r>
              <a:rPr lang="en-US" dirty="0" smtClean="0"/>
              <a:t>See Chart on Page 107</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Epicureans</a:t>
            </a:r>
            <a:endParaRPr lang="en-US" dirty="0"/>
          </a:p>
        </p:txBody>
      </p:sp>
      <p:sp>
        <p:nvSpPr>
          <p:cNvPr id="3" name="Content Placeholder 2"/>
          <p:cNvSpPr>
            <a:spLocks noGrp="1"/>
          </p:cNvSpPr>
          <p:nvPr>
            <p:ph idx="1"/>
          </p:nvPr>
        </p:nvSpPr>
        <p:spPr/>
        <p:txBody>
          <a:bodyPr/>
          <a:lstStyle/>
          <a:p>
            <a:r>
              <a:rPr lang="en-US" dirty="0" smtClean="0"/>
              <a:t>Epicureans believed happiness rested in the virtues of simple pleasure &amp; peace of mind.  </a:t>
            </a:r>
          </a:p>
          <a:p>
            <a:endParaRPr lang="en-US" dirty="0" smtClean="0"/>
          </a:p>
          <a:p>
            <a:r>
              <a:rPr lang="en-US" dirty="0" smtClean="0"/>
              <a:t>This belief was corrupted to a seeking pleasure as the greatest good and became an excuse for the worse excesses of behavior.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Pax</a:t>
            </a:r>
            <a:r>
              <a:rPr lang="en-US" dirty="0" smtClean="0"/>
              <a:t> </a:t>
            </a:r>
            <a:r>
              <a:rPr lang="en-US" dirty="0" err="1" smtClean="0"/>
              <a:t>Romana</a:t>
            </a:r>
            <a:endParaRPr lang="en-US" dirty="0"/>
          </a:p>
        </p:txBody>
      </p:sp>
      <p:sp>
        <p:nvSpPr>
          <p:cNvPr id="3" name="Content Placeholder 2"/>
          <p:cNvSpPr>
            <a:spLocks noGrp="1"/>
          </p:cNvSpPr>
          <p:nvPr>
            <p:ph idx="1"/>
          </p:nvPr>
        </p:nvSpPr>
        <p:spPr/>
        <p:txBody>
          <a:bodyPr/>
          <a:lstStyle/>
          <a:p>
            <a:r>
              <a:rPr lang="en-US" dirty="0" smtClean="0"/>
              <a:t>In many ways the </a:t>
            </a:r>
            <a:r>
              <a:rPr lang="en-US" dirty="0" err="1" smtClean="0"/>
              <a:t>Pax</a:t>
            </a:r>
            <a:r>
              <a:rPr lang="en-US" dirty="0" smtClean="0"/>
              <a:t> </a:t>
            </a:r>
            <a:r>
              <a:rPr lang="en-US" dirty="0" err="1" smtClean="0"/>
              <a:t>Romana</a:t>
            </a:r>
            <a:r>
              <a:rPr lang="en-US" dirty="0" smtClean="0"/>
              <a:t> was an </a:t>
            </a:r>
            <a:r>
              <a:rPr lang="en-US" b="1" i="1" dirty="0" smtClean="0"/>
              <a:t>artificial </a:t>
            </a:r>
            <a:r>
              <a:rPr lang="en-US" dirty="0" smtClean="0"/>
              <a:t>peace.</a:t>
            </a:r>
          </a:p>
          <a:p>
            <a:endParaRPr lang="en-US" dirty="0" smtClean="0"/>
          </a:p>
          <a:p>
            <a:r>
              <a:rPr lang="en-US" dirty="0" smtClean="0"/>
              <a:t>Rome had won her empire and her peace by </a:t>
            </a:r>
            <a:r>
              <a:rPr lang="en-US" b="1" dirty="0" smtClean="0"/>
              <a:t>war</a:t>
            </a:r>
            <a:r>
              <a:rPr lang="en-US" dirty="0" smtClean="0"/>
              <a:t> and had to maintain it by </a:t>
            </a:r>
            <a:r>
              <a:rPr lang="en-US" b="1" dirty="0" smtClean="0"/>
              <a:t>force.</a:t>
            </a:r>
          </a:p>
          <a:p>
            <a:endParaRPr lang="en-US" b="1" dirty="0" smtClean="0"/>
          </a:p>
          <a:p>
            <a:r>
              <a:rPr lang="en-US" sz="2400" i="1" dirty="0" smtClean="0"/>
              <a:t>Even today a false or forced peace is referred to as a </a:t>
            </a:r>
            <a:r>
              <a:rPr lang="en-US" sz="2400" i="1" dirty="0" err="1" smtClean="0"/>
              <a:t>Pax</a:t>
            </a:r>
            <a:r>
              <a:rPr lang="en-US" sz="2400" i="1" dirty="0" smtClean="0"/>
              <a:t> </a:t>
            </a:r>
            <a:r>
              <a:rPr lang="en-US" sz="2400" i="1" dirty="0" err="1" smtClean="0"/>
              <a:t>Romana</a:t>
            </a:r>
            <a:r>
              <a:rPr lang="en-US" sz="2400" i="1" dirty="0" smtClean="0"/>
              <a:t>.</a:t>
            </a:r>
          </a:p>
          <a:p>
            <a:r>
              <a:rPr lang="en-US" sz="2400" i="1" dirty="0" smtClean="0"/>
              <a:t>Is there such a thing as </a:t>
            </a:r>
            <a:r>
              <a:rPr lang="en-US" sz="2400" i="1" dirty="0" err="1" smtClean="0"/>
              <a:t>Pax</a:t>
            </a:r>
            <a:r>
              <a:rPr lang="en-US" sz="2400" i="1" dirty="0" smtClean="0"/>
              <a:t> Americana?</a:t>
            </a:r>
            <a:endParaRPr lang="en-US" sz="2400" i="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Stoics</a:t>
            </a:r>
            <a:endParaRPr lang="en-US" dirty="0"/>
          </a:p>
        </p:txBody>
      </p:sp>
      <p:sp>
        <p:nvSpPr>
          <p:cNvPr id="3" name="Content Placeholder 2"/>
          <p:cNvSpPr>
            <a:spLocks noGrp="1"/>
          </p:cNvSpPr>
          <p:nvPr>
            <p:ph idx="1"/>
          </p:nvPr>
        </p:nvSpPr>
        <p:spPr/>
        <p:txBody>
          <a:bodyPr/>
          <a:lstStyle/>
          <a:p>
            <a:r>
              <a:rPr lang="en-US" dirty="0" smtClean="0"/>
              <a:t>Stoicism teaches that the highest good is the pursuit of the virtues of courage, dignity, duty, simplicity of life, and service to fellow men.</a:t>
            </a:r>
          </a:p>
          <a:p>
            <a:endParaRPr lang="en-US" dirty="0" smtClean="0"/>
          </a:p>
          <a:p>
            <a:r>
              <a:rPr lang="en-US" dirty="0" smtClean="0"/>
              <a:t>All of these virtues are Christian virtues, but without Christ they are empty.  “Good behavior doesn’t make one good in the sight of God.”</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Introduction of Christianity</a:t>
            </a:r>
            <a:endParaRPr lang="en-US" dirty="0"/>
          </a:p>
        </p:txBody>
      </p:sp>
      <p:sp>
        <p:nvSpPr>
          <p:cNvPr id="3" name="Content Placeholder 2"/>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1676400"/>
            <a:ext cx="6781800" cy="3477875"/>
          </a:xfrm>
          <a:prstGeom prst="rect">
            <a:avLst/>
          </a:prstGeom>
          <a:noFill/>
        </p:spPr>
        <p:txBody>
          <a:bodyPr wrap="square" rtlCol="0">
            <a:spAutoFit/>
          </a:bodyPr>
          <a:lstStyle/>
          <a:p>
            <a:r>
              <a:rPr lang="en-US" sz="4400" dirty="0" smtClean="0"/>
              <a:t>Christianity was born under the Roman Empire.</a:t>
            </a:r>
          </a:p>
          <a:p>
            <a:endParaRPr lang="en-US" sz="4400" dirty="0" smtClean="0"/>
          </a:p>
          <a:p>
            <a:r>
              <a:rPr lang="en-US" sz="4400" dirty="0" smtClean="0"/>
              <a:t>Why then?</a:t>
            </a:r>
          </a:p>
          <a:p>
            <a:endParaRPr lang="en-US" sz="4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4:3-5</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990600" y="2057400"/>
            <a:ext cx="6934200" cy="3908762"/>
          </a:xfrm>
          <a:prstGeom prst="rect">
            <a:avLst/>
          </a:prstGeom>
        </p:spPr>
        <p:txBody>
          <a:bodyPr wrap="square">
            <a:spAutoFit/>
          </a:bodyPr>
          <a:lstStyle/>
          <a:p>
            <a:endParaRPr lang="en-US" sz="2400" dirty="0" smtClean="0"/>
          </a:p>
          <a:p>
            <a:r>
              <a:rPr lang="en-US" sz="2800" dirty="0" smtClean="0"/>
              <a:t>Even so we, when we were children, </a:t>
            </a:r>
            <a:r>
              <a:rPr lang="en-US" sz="2800" b="1" dirty="0" smtClean="0"/>
              <a:t>were in bondage under the elements of the world</a:t>
            </a:r>
            <a:r>
              <a:rPr lang="en-US" sz="2800" dirty="0" smtClean="0"/>
              <a:t>. </a:t>
            </a:r>
            <a:r>
              <a:rPr lang="en-US" sz="2800" baseline="30000" dirty="0" smtClean="0"/>
              <a:t>4</a:t>
            </a:r>
            <a:r>
              <a:rPr lang="en-US" sz="2800" dirty="0" smtClean="0"/>
              <a:t> But </a:t>
            </a:r>
            <a:r>
              <a:rPr lang="en-US" sz="2800" b="1" dirty="0" smtClean="0"/>
              <a:t>when the fullness of the time had come</a:t>
            </a:r>
            <a:r>
              <a:rPr lang="en-US" sz="2800" dirty="0" smtClean="0"/>
              <a:t>, </a:t>
            </a:r>
            <a:r>
              <a:rPr lang="en-US" sz="2800" b="1" dirty="0" smtClean="0"/>
              <a:t>God sent forth His Son</a:t>
            </a:r>
            <a:r>
              <a:rPr lang="en-US" sz="2800" dirty="0" smtClean="0"/>
              <a:t>, born</a:t>
            </a:r>
            <a:r>
              <a:rPr lang="en-US" sz="2800" baseline="30000" dirty="0" smtClean="0"/>
              <a:t>[</a:t>
            </a:r>
            <a:r>
              <a:rPr lang="en-US" sz="2800" baseline="30000" dirty="0" smtClean="0">
                <a:hlinkClick r:id="rId2" tooltip="See footnote a"/>
              </a:rPr>
              <a:t>a</a:t>
            </a:r>
            <a:r>
              <a:rPr lang="en-US" sz="2800" baseline="30000" dirty="0" smtClean="0"/>
              <a:t>]</a:t>
            </a:r>
            <a:r>
              <a:rPr lang="en-US" sz="2800" dirty="0" smtClean="0"/>
              <a:t> of a woman, born under the law, </a:t>
            </a:r>
            <a:r>
              <a:rPr lang="en-US" sz="2800" baseline="30000" dirty="0" smtClean="0"/>
              <a:t>5</a:t>
            </a:r>
            <a:r>
              <a:rPr lang="en-US" sz="2800" dirty="0" smtClean="0"/>
              <a:t> to redeem those who were under the law, that we might receive the adoption as sons.</a:t>
            </a:r>
            <a:endParaRPr lang="en-US" sz="2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From where do we get most of our knowledge about Jesus?</a:t>
            </a:r>
          </a:p>
          <a:p>
            <a:endParaRPr lang="en-US" dirty="0" smtClean="0"/>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Why did Jesus come?</a:t>
            </a:r>
          </a:p>
          <a:p>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John 3:16-17</a:t>
            </a:r>
          </a:p>
          <a:p>
            <a:r>
              <a:rPr lang="en-US" dirty="0" smtClean="0"/>
              <a:t>New International Version (NIV)</a:t>
            </a:r>
          </a:p>
          <a:p>
            <a:r>
              <a:rPr lang="en-US" baseline="30000" dirty="0" smtClean="0"/>
              <a:t>16 </a:t>
            </a:r>
            <a:r>
              <a:rPr lang="en-US" dirty="0" smtClean="0"/>
              <a:t>For God so loved the world that he gave his one and only Son, that whoever believes in him shall not perish but have eternal life. </a:t>
            </a:r>
            <a:r>
              <a:rPr lang="en-US" baseline="30000" dirty="0" smtClean="0"/>
              <a:t>17 </a:t>
            </a:r>
            <a:r>
              <a:rPr lang="en-US" dirty="0" smtClean="0"/>
              <a:t>For God did not send his Son into the world to condemn the world, but to save the world through him.</a:t>
            </a:r>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How did the Jews respond to the arrival of the Messiah?</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hlinkClick r:id="rId2"/>
              </a:rPr>
              <a:t>John 8:56-59</a:t>
            </a:r>
            <a:r>
              <a:rPr lang="en-US" dirty="0" smtClean="0"/>
              <a:t> "Your father Abraham rejoiced to see My day, and he saw it and was glad." </a:t>
            </a:r>
            <a:r>
              <a:rPr lang="en-US" baseline="30000" dirty="0" smtClean="0"/>
              <a:t>57</a:t>
            </a:r>
            <a:r>
              <a:rPr lang="en-US" dirty="0" smtClean="0"/>
              <a:t>The Jews therefore said to Him, "You are not yet fifty years old, and have You seen Abraham?" </a:t>
            </a:r>
            <a:r>
              <a:rPr lang="en-US" baseline="30000" dirty="0" smtClean="0"/>
              <a:t>58</a:t>
            </a:r>
            <a:r>
              <a:rPr lang="en-US" u="sng" dirty="0" smtClean="0"/>
              <a:t>Jesus said to them, "Truly, truly, I say to you, before Abraham was born, I am." </a:t>
            </a:r>
            <a:r>
              <a:rPr lang="en-US" u="sng" baseline="30000" dirty="0" smtClean="0"/>
              <a:t>59</a:t>
            </a:r>
            <a:r>
              <a:rPr lang="en-US" u="sng" dirty="0" smtClean="0"/>
              <a:t>Therefore they picked up stones to throw at Him;</a:t>
            </a:r>
            <a:r>
              <a:rPr lang="en-US" dirty="0" smtClean="0"/>
              <a:t> but Jesus hid Himself, and went out of the temple." </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639117"/>
          </a:xfrm>
        </p:spPr>
        <p:txBody>
          <a:bodyPr/>
          <a:lstStyle/>
          <a:p>
            <a:endParaRPr lang="en-US" dirty="0"/>
          </a:p>
        </p:txBody>
      </p:sp>
      <p:sp>
        <p:nvSpPr>
          <p:cNvPr id="4" name="Rectangle 3"/>
          <p:cNvSpPr/>
          <p:nvPr/>
        </p:nvSpPr>
        <p:spPr>
          <a:xfrm>
            <a:off x="762000" y="1143000"/>
            <a:ext cx="7696200" cy="3970318"/>
          </a:xfrm>
          <a:prstGeom prst="rect">
            <a:avLst/>
          </a:prstGeom>
        </p:spPr>
        <p:txBody>
          <a:bodyPr wrap="square">
            <a:spAutoFit/>
          </a:bodyPr>
          <a:lstStyle/>
          <a:p>
            <a:r>
              <a:rPr lang="en-US" dirty="0" smtClean="0">
                <a:hlinkClick r:id="rId2"/>
              </a:rPr>
              <a:t>John 10:27-36</a:t>
            </a:r>
            <a:r>
              <a:rPr lang="en-US" dirty="0" smtClean="0"/>
              <a:t>, "My sheep hear My voice, and I know them, and they follow Me; </a:t>
            </a:r>
            <a:r>
              <a:rPr lang="en-US" baseline="30000" dirty="0" smtClean="0"/>
              <a:t>28</a:t>
            </a:r>
            <a:r>
              <a:rPr lang="en-US" dirty="0" smtClean="0"/>
              <a:t>and I give eternal life to them, and they shall never perish; and no one shall snatch them out of My hand. </a:t>
            </a:r>
            <a:r>
              <a:rPr lang="en-US" baseline="30000" dirty="0" smtClean="0"/>
              <a:t>29</a:t>
            </a:r>
            <a:r>
              <a:rPr lang="en-US" dirty="0" smtClean="0"/>
              <a:t>"My Father, who has given them to Me, is greater than all; and no one is able to snatch them out of the Father's hand. </a:t>
            </a:r>
            <a:r>
              <a:rPr lang="en-US" baseline="30000" dirty="0" smtClean="0"/>
              <a:t>30</a:t>
            </a:r>
            <a:r>
              <a:rPr lang="en-US" dirty="0" smtClean="0"/>
              <a:t>"</a:t>
            </a:r>
            <a:r>
              <a:rPr lang="en-US" u="sng" dirty="0" smtClean="0"/>
              <a:t>I and the Father are one." </a:t>
            </a:r>
            <a:r>
              <a:rPr lang="en-US" u="sng" baseline="30000" dirty="0" smtClean="0"/>
              <a:t>31</a:t>
            </a:r>
            <a:r>
              <a:rPr lang="en-US" u="sng" dirty="0" smtClean="0"/>
              <a:t>The Jews took up stones again to stone Him</a:t>
            </a:r>
            <a:r>
              <a:rPr lang="en-US" dirty="0" smtClean="0"/>
              <a:t>. </a:t>
            </a:r>
            <a:r>
              <a:rPr lang="en-US" baseline="30000" dirty="0" smtClean="0"/>
              <a:t>32</a:t>
            </a:r>
            <a:r>
              <a:rPr lang="en-US" dirty="0" smtClean="0"/>
              <a:t>Jesus answered them, "I showed you many good works from the Father; for which of them are you stoning Me?" </a:t>
            </a:r>
            <a:r>
              <a:rPr lang="en-US" baseline="30000" dirty="0" smtClean="0"/>
              <a:t>33</a:t>
            </a:r>
            <a:r>
              <a:rPr lang="en-US" dirty="0" smtClean="0"/>
              <a:t>The Jews answered Him, "For a good work we do not stone You, but for blasphemy; and because You, being a man, make Yourself out to be God." </a:t>
            </a:r>
            <a:r>
              <a:rPr lang="en-US" baseline="30000" dirty="0" smtClean="0"/>
              <a:t>34</a:t>
            </a:r>
            <a:r>
              <a:rPr lang="en-US" dirty="0" smtClean="0"/>
              <a:t>Jesus answered them, "Has it not been written in your Law, 'I said, you are gods'? </a:t>
            </a:r>
            <a:r>
              <a:rPr lang="en-US" baseline="30000" dirty="0" smtClean="0"/>
              <a:t>35</a:t>
            </a:r>
            <a:r>
              <a:rPr lang="en-US" dirty="0" smtClean="0"/>
              <a:t>"If he called them gods, to whom the word of God came (and the Scripture cannot be broken), </a:t>
            </a:r>
            <a:r>
              <a:rPr lang="en-US" baseline="30000" dirty="0" smtClean="0"/>
              <a:t>36</a:t>
            </a:r>
            <a:r>
              <a:rPr lang="en-US" dirty="0" smtClean="0"/>
              <a:t>do you say of Him, whom the Father sanctified and sent into the world, 'You are blaspheming,' because I said, 'I am the Son of God'?"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Pax</a:t>
            </a:r>
            <a:r>
              <a:rPr lang="en-US" dirty="0" smtClean="0"/>
              <a:t> </a:t>
            </a:r>
            <a:r>
              <a:rPr lang="en-US" dirty="0" err="1" smtClean="0"/>
              <a:t>Romana</a:t>
            </a:r>
            <a:endParaRPr lang="en-US" dirty="0"/>
          </a:p>
        </p:txBody>
      </p:sp>
      <p:sp>
        <p:nvSpPr>
          <p:cNvPr id="3" name="Content Placeholder 2"/>
          <p:cNvSpPr>
            <a:spLocks noGrp="1"/>
          </p:cNvSpPr>
          <p:nvPr>
            <p:ph idx="1"/>
          </p:nvPr>
        </p:nvSpPr>
        <p:spPr/>
        <p:txBody>
          <a:bodyPr/>
          <a:lstStyle/>
          <a:p>
            <a:r>
              <a:rPr lang="en-US" dirty="0" smtClean="0"/>
              <a:t>Ironically, during the </a:t>
            </a:r>
            <a:r>
              <a:rPr lang="en-US" dirty="0" err="1" smtClean="0"/>
              <a:t>Pax</a:t>
            </a:r>
            <a:r>
              <a:rPr lang="en-US" dirty="0" smtClean="0"/>
              <a:t> </a:t>
            </a:r>
            <a:r>
              <a:rPr lang="en-US" dirty="0" err="1" smtClean="0"/>
              <a:t>Romana</a:t>
            </a:r>
            <a:r>
              <a:rPr lang="en-US" dirty="0" smtClean="0"/>
              <a:t>, the Prince of Peace entered the world.</a:t>
            </a:r>
          </a:p>
          <a:p>
            <a:r>
              <a:rPr lang="en-US" dirty="0" smtClean="0"/>
              <a:t>He secured a true and lasting peace for mankind.</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r>
              <a:rPr lang="en-US" dirty="0" smtClean="0"/>
              <a:t>How did the Romans respond to the arrival of this “King of the Jews?”</a:t>
            </a:r>
          </a:p>
          <a:p>
            <a:r>
              <a:rPr lang="en-US" dirty="0" smtClean="0"/>
              <a:t>John 18:28-29</a:t>
            </a:r>
          </a:p>
          <a:p>
            <a:r>
              <a:rPr lang="en-US" dirty="0" smtClean="0"/>
              <a:t>Matthew 27:54 </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_______________ was the Roman governor in Judea at the time of Jesus’ arrest. </a:t>
            </a:r>
          </a:p>
          <a:p>
            <a:pPr lvl="1"/>
            <a:r>
              <a:rPr lang="en-US" i="1" dirty="0" smtClean="0"/>
              <a:t>(Pontius Pilate)</a:t>
            </a:r>
          </a:p>
          <a:p>
            <a:pPr lvl="1"/>
            <a:endParaRPr lang="en-US" dirty="0" smtClean="0"/>
          </a:p>
          <a:p>
            <a:r>
              <a:rPr lang="en-US" dirty="0" smtClean="0"/>
              <a:t>_______________ was the Roman Emperor at the time of Jesus’ death.</a:t>
            </a:r>
          </a:p>
          <a:p>
            <a:pPr lvl="1"/>
            <a:r>
              <a:rPr lang="en-US" i="1" dirty="0" smtClean="0"/>
              <a:t>(Tiberius)</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amond(in)">
                                      <p:cBhvr>
                                        <p:cTn id="1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What was proven when Jesus rose from the dead?</a:t>
            </a:r>
          </a:p>
          <a:p>
            <a:pPr lvl="1"/>
            <a:r>
              <a:rPr lang="en-US" sz="4800" b="1" i="1" dirty="0" smtClean="0">
                <a:solidFill>
                  <a:srgbClr val="FF0000"/>
                </a:solidFill>
              </a:rPr>
              <a:t>His life and death constitute the turning point of history.</a:t>
            </a:r>
            <a:endParaRPr lang="en-US" sz="4800" b="1"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What is the “gospel?”</a:t>
            </a:r>
          </a:p>
          <a:p>
            <a:pPr lvl="1"/>
            <a:r>
              <a:rPr lang="en-US" i="1" dirty="0" smtClean="0"/>
              <a:t>God sent his son Jesus to life a sinless life and to die in the place of sinful humans so they may be forgiven of their sins.</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What is the “Great Commission?”</a:t>
            </a:r>
          </a:p>
          <a:p>
            <a:endParaRPr lang="en-US" dirty="0" smtClean="0"/>
          </a:p>
          <a:p>
            <a:endParaRPr lang="en-US" dirty="0" smtClean="0"/>
          </a:p>
          <a:p>
            <a:pPr lvl="1"/>
            <a:r>
              <a:rPr lang="en-US" i="1" dirty="0" smtClean="0"/>
              <a:t>“Go ye therefore, and teach all nations, baptizing them in the name of the Father, and of the Son, and of the Holy Ghost.”            </a:t>
            </a:r>
            <a:r>
              <a:rPr lang="en-US" sz="1400" i="1" dirty="0" smtClean="0"/>
              <a:t>Matthew 28:18-19</a:t>
            </a:r>
            <a:endParaRPr lang="en-US" sz="1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amond(in)">
                                      <p:cBhvr>
                                        <p:cTn id="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What were the conditions that were favorable for the spread of Christianity?</a:t>
            </a:r>
          </a:p>
          <a:p>
            <a:endParaRPr lang="en-US" dirty="0" smtClean="0"/>
          </a:p>
          <a:p>
            <a:pPr>
              <a:buNone/>
            </a:pPr>
            <a:r>
              <a:rPr lang="en-US" dirty="0" smtClean="0"/>
              <a:t>		</a:t>
            </a:r>
            <a:r>
              <a:rPr lang="en-US" i="1" dirty="0" smtClean="0"/>
              <a:t>1. Jerusalem – center of Judaism.</a:t>
            </a:r>
          </a:p>
          <a:p>
            <a:pPr>
              <a:buNone/>
            </a:pPr>
            <a:r>
              <a:rPr lang="en-US" i="1" dirty="0" smtClean="0"/>
              <a:t>		2. Many Jews believe.</a:t>
            </a:r>
          </a:p>
          <a:p>
            <a:pPr>
              <a:buNone/>
            </a:pPr>
            <a:r>
              <a:rPr lang="en-US" i="1" dirty="0" smtClean="0"/>
              <a:t>		3. New believers are persecuted.</a:t>
            </a:r>
          </a:p>
          <a:p>
            <a:pPr>
              <a:buNone/>
            </a:pPr>
            <a:r>
              <a:rPr lang="en-US" i="1" dirty="0" smtClean="0"/>
              <a:t>		4. Christians scatter and take their 		message.</a:t>
            </a:r>
          </a:p>
          <a:p>
            <a:pPr>
              <a:buNone/>
            </a:pPr>
            <a:r>
              <a:rPr lang="en-US" i="1" dirty="0" smtClean="0"/>
              <a:t>		5. Roman roads.</a:t>
            </a:r>
          </a:p>
          <a:p>
            <a:pPr>
              <a:buNone/>
            </a:pPr>
            <a:r>
              <a:rPr lang="en-US" i="1" dirty="0" smtClean="0"/>
              <a:t>		6. Latin/Greek – common languages.</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Spread of Christianity</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Spread of Christianity </a:t>
            </a:r>
            <a:endParaRPr lang="en-US" dirty="0"/>
          </a:p>
        </p:txBody>
      </p:sp>
      <p:sp>
        <p:nvSpPr>
          <p:cNvPr id="3" name="Content Placeholder 2"/>
          <p:cNvSpPr>
            <a:spLocks noGrp="1"/>
          </p:cNvSpPr>
          <p:nvPr>
            <p:ph idx="1"/>
          </p:nvPr>
        </p:nvSpPr>
        <p:spPr/>
        <p:txBody>
          <a:bodyPr/>
          <a:lstStyle/>
          <a:p>
            <a:r>
              <a:rPr lang="en-US" dirty="0" smtClean="0"/>
              <a:t>The early Christians took their call to teach others about Jesus very seriously and under the early leaders such as Paul Christians went out as missionaries or messengers to tell others of Christ.</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Spread of Christianity </a:t>
            </a:r>
            <a:endParaRPr lang="en-US" dirty="0"/>
          </a:p>
        </p:txBody>
      </p:sp>
      <p:sp>
        <p:nvSpPr>
          <p:cNvPr id="3" name="Content Placeholder 2"/>
          <p:cNvSpPr>
            <a:spLocks noGrp="1"/>
          </p:cNvSpPr>
          <p:nvPr>
            <p:ph idx="1"/>
          </p:nvPr>
        </p:nvSpPr>
        <p:spPr/>
        <p:txBody>
          <a:bodyPr/>
          <a:lstStyle/>
          <a:p>
            <a:r>
              <a:rPr lang="en-US" dirty="0" smtClean="0"/>
              <a:t>The common Greek language allowed them to tell others easily without having to translate.</a:t>
            </a:r>
          </a:p>
          <a:p>
            <a:pPr>
              <a:buNone/>
            </a:pPr>
            <a:endParaRPr lang="en-US" dirty="0" smtClean="0"/>
          </a:p>
          <a:p>
            <a:r>
              <a:rPr lang="en-US" dirty="0" smtClean="0"/>
              <a:t>The Roman roads allowed the missionaries to travel with relative ease.</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Spread of Christianity </a:t>
            </a:r>
            <a:endParaRPr lang="en-US" dirty="0"/>
          </a:p>
        </p:txBody>
      </p:sp>
      <p:sp>
        <p:nvSpPr>
          <p:cNvPr id="3" name="Content Placeholder 2"/>
          <p:cNvSpPr>
            <a:spLocks noGrp="1"/>
          </p:cNvSpPr>
          <p:nvPr>
            <p:ph idx="1"/>
          </p:nvPr>
        </p:nvSpPr>
        <p:spPr/>
        <p:txBody>
          <a:bodyPr/>
          <a:lstStyle/>
          <a:p>
            <a:r>
              <a:rPr lang="en-GB" dirty="0" smtClean="0"/>
              <a:t>The Destruction of </a:t>
            </a:r>
            <a:r>
              <a:rPr lang="en-US" baseline="-25000" dirty="0" smtClean="0"/>
              <a:t>________________ </a:t>
            </a:r>
            <a:r>
              <a:rPr lang="en-US" dirty="0" smtClean="0"/>
              <a:t>  in 70A.D. also led to the dispersion of the Jews and Christians from the area of Palestine.</a:t>
            </a:r>
          </a:p>
          <a:p>
            <a:pPr>
              <a:buNone/>
            </a:pPr>
            <a:endParaRPr lang="en-US" dirty="0" smtClean="0"/>
          </a:p>
          <a:p>
            <a:r>
              <a:rPr lang="en-US" dirty="0" smtClean="0"/>
              <a:t>This caused people to separate Judaism and Christianity in their minds.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	John 14:27</a:t>
            </a:r>
          </a:p>
          <a:p>
            <a:pPr>
              <a:buNone/>
            </a:pPr>
            <a:endParaRPr lang="en-US" dirty="0" smtClean="0"/>
          </a:p>
          <a:p>
            <a:pPr>
              <a:buNone/>
            </a:pPr>
            <a:r>
              <a:rPr lang="en-US" dirty="0" smtClean="0"/>
              <a:t>“Peace I leave with you, my peace I give unto you: not as the world </a:t>
            </a:r>
            <a:r>
              <a:rPr lang="en-US" dirty="0" err="1" smtClean="0"/>
              <a:t>giveth</a:t>
            </a:r>
            <a:r>
              <a:rPr lang="en-US" dirty="0" smtClean="0"/>
              <a:t>, give I unto you.  Let not your heart be troubled, neither let it be afraid.” </a:t>
            </a:r>
          </a:p>
          <a:p>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Church Organization</a:t>
            </a:r>
            <a:endParaRPr lang="en-US" dirty="0"/>
          </a:p>
        </p:txBody>
      </p:sp>
      <p:sp>
        <p:nvSpPr>
          <p:cNvPr id="3" name="Content Placeholder 2"/>
          <p:cNvSpPr>
            <a:spLocks noGrp="1"/>
          </p:cNvSpPr>
          <p:nvPr>
            <p:ph idx="1"/>
          </p:nvPr>
        </p:nvSpPr>
        <p:spPr/>
        <p:txBody>
          <a:bodyPr/>
          <a:lstStyle/>
          <a:p>
            <a:r>
              <a:rPr lang="en-US" dirty="0" smtClean="0"/>
              <a:t>Simple</a:t>
            </a:r>
          </a:p>
          <a:p>
            <a:r>
              <a:rPr lang="en-US" dirty="0" smtClean="0"/>
              <a:t>Met in private homes or synagogues</a:t>
            </a:r>
          </a:p>
          <a:p>
            <a:r>
              <a:rPr lang="en-US" dirty="0" smtClean="0"/>
              <a:t>Read Scripture, pray, sing</a:t>
            </a:r>
          </a:p>
          <a:p>
            <a:r>
              <a:rPr lang="en-US" dirty="0" smtClean="0"/>
              <a:t>Partake of the Lord’s Supper (Communion)</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 Corinthians 11:23-26 (The Message)</a:t>
            </a:r>
            <a:endParaRPr lang="en-US" sz="3600" dirty="0"/>
          </a:p>
        </p:txBody>
      </p:sp>
      <p:sp>
        <p:nvSpPr>
          <p:cNvPr id="3" name="Content Placeholder 2"/>
          <p:cNvSpPr>
            <a:spLocks noGrp="1"/>
          </p:cNvSpPr>
          <p:nvPr>
            <p:ph idx="1"/>
          </p:nvPr>
        </p:nvSpPr>
        <p:spPr/>
        <p:txBody>
          <a:bodyPr>
            <a:normAutofit fontScale="55000" lnSpcReduction="20000"/>
          </a:bodyPr>
          <a:lstStyle/>
          <a:p>
            <a:r>
              <a:rPr lang="en-US" dirty="0" smtClean="0"/>
              <a:t>Let me go over with you again exactly what goes on in the Lord's Supper and why it is so centrally important. I received my instructions from the Master himself and passed them on to you. The Master, Jesus, on the night of his betrayal, took bread. Having given thanks, he broke it and said, </a:t>
            </a:r>
            <a:br>
              <a:rPr lang="en-US" dirty="0" smtClean="0"/>
            </a:br>
            <a:r>
              <a:rPr lang="en-US" dirty="0" smtClean="0"/>
              <a:t/>
            </a:r>
            <a:br>
              <a:rPr lang="en-US" dirty="0" smtClean="0"/>
            </a:br>
            <a:r>
              <a:rPr lang="en-US" dirty="0" smtClean="0"/>
              <a:t>   ”This is my body, broken for you. </a:t>
            </a:r>
            <a:br>
              <a:rPr lang="en-US" dirty="0" smtClean="0"/>
            </a:br>
            <a:r>
              <a:rPr lang="en-US" dirty="0" smtClean="0"/>
              <a:t>   Do this to remember me.”</a:t>
            </a:r>
          </a:p>
          <a:p>
            <a:r>
              <a:rPr lang="en-US" dirty="0" smtClean="0"/>
              <a:t/>
            </a:r>
            <a:br>
              <a:rPr lang="en-US" dirty="0" smtClean="0"/>
            </a:br>
            <a:r>
              <a:rPr lang="en-US" dirty="0" smtClean="0"/>
              <a:t>After supper, he did the same thing with the cup: </a:t>
            </a:r>
          </a:p>
          <a:p>
            <a:r>
              <a:rPr lang="en-US" dirty="0" smtClean="0"/>
              <a:t/>
            </a:r>
            <a:br>
              <a:rPr lang="en-US" dirty="0" smtClean="0"/>
            </a:br>
            <a:r>
              <a:rPr lang="en-US" dirty="0" smtClean="0"/>
              <a:t>  ”This cup is my blood, my new covenant with you. </a:t>
            </a:r>
            <a:br>
              <a:rPr lang="en-US" dirty="0" smtClean="0"/>
            </a:br>
            <a:r>
              <a:rPr lang="en-US" dirty="0" smtClean="0"/>
              <a:t>   Each time you drink this cup, remember me.”</a:t>
            </a:r>
          </a:p>
          <a:p>
            <a:r>
              <a:rPr lang="en-US" dirty="0" smtClean="0"/>
              <a:t/>
            </a:r>
            <a:br>
              <a:rPr lang="en-US" dirty="0" smtClean="0"/>
            </a:br>
            <a:r>
              <a:rPr lang="en-US" dirty="0" smtClean="0"/>
              <a:t>What you must solemnly realize is that every time you eat this bread and every time you drink this cup, you reenact in your words and actions the death of the Master. You will be drawn back to this meal again and again until the Master returns. You must never let familiarity breed contempt.</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Leonardo </a:t>
            </a:r>
            <a:r>
              <a:rPr lang="en-US" sz="3200" dirty="0" err="1" smtClean="0"/>
              <a:t>da</a:t>
            </a:r>
            <a:r>
              <a:rPr lang="en-US" sz="3200" dirty="0" smtClean="0"/>
              <a:t> Vinci’s “The Lord’s Supper”</a:t>
            </a:r>
            <a:endParaRPr lang="en-US" sz="3200" dirty="0"/>
          </a:p>
        </p:txBody>
      </p:sp>
      <p:pic>
        <p:nvPicPr>
          <p:cNvPr id="4" name="Content Placeholder 3" descr="DaVinci Lord's Supper.jpg"/>
          <p:cNvPicPr>
            <a:picLocks noGrp="1" noChangeAspect="1"/>
          </p:cNvPicPr>
          <p:nvPr>
            <p:ph idx="1"/>
          </p:nvPr>
        </p:nvPicPr>
        <p:blipFill>
          <a:blip r:embed="rId2" cstate="print"/>
          <a:stretch>
            <a:fillRect/>
          </a:stretch>
        </p:blipFill>
        <p:spPr>
          <a:xfrm>
            <a:off x="1450272" y="2209800"/>
            <a:ext cx="5941128" cy="3234255"/>
          </a:xfr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Persecution</a:t>
            </a:r>
            <a:endParaRPr lang="en-US" dirty="0"/>
          </a:p>
        </p:txBody>
      </p:sp>
      <p:sp>
        <p:nvSpPr>
          <p:cNvPr id="3" name="Content Placeholder 2"/>
          <p:cNvSpPr>
            <a:spLocks noGrp="1"/>
          </p:cNvSpPr>
          <p:nvPr>
            <p:ph idx="1"/>
          </p:nvPr>
        </p:nvSpPr>
        <p:spPr/>
        <p:txBody>
          <a:bodyPr/>
          <a:lstStyle/>
          <a:p>
            <a:r>
              <a:rPr lang="en-US" dirty="0" smtClean="0"/>
              <a:t>Why were Christians persecuted in the Roman Empire?</a:t>
            </a:r>
          </a:p>
          <a:p>
            <a:pPr lvl="1"/>
            <a:r>
              <a:rPr lang="en-US" dirty="0" smtClean="0"/>
              <a:t>Charged with being disloyal because they refused to worship the emperor as god.</a:t>
            </a:r>
          </a:p>
          <a:p>
            <a:pPr lvl="1"/>
            <a:r>
              <a:rPr lang="en-US" dirty="0" smtClean="0"/>
              <a:t>They were “weird” and didn’t participate in Roman cultural events (pagan festivals, gladiator games, etc.)</a:t>
            </a:r>
          </a:p>
          <a:p>
            <a:pPr lvl="1"/>
            <a:r>
              <a:rPr lang="en-US" dirty="0" smtClean="0"/>
              <a:t>The Romans were afraid of the rapid growth of the Church.</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Persecution</a:t>
            </a:r>
            <a:endParaRPr lang="en-US" dirty="0"/>
          </a:p>
        </p:txBody>
      </p:sp>
      <p:sp>
        <p:nvSpPr>
          <p:cNvPr id="3" name="Content Placeholder 2"/>
          <p:cNvSpPr>
            <a:spLocks noGrp="1"/>
          </p:cNvSpPr>
          <p:nvPr>
            <p:ph idx="1"/>
          </p:nvPr>
        </p:nvSpPr>
        <p:spPr/>
        <p:txBody>
          <a:bodyPr/>
          <a:lstStyle/>
          <a:p>
            <a:r>
              <a:rPr lang="en-US" dirty="0" smtClean="0"/>
              <a:t>The Christians were blamed for many of the evils that plagued the empire.</a:t>
            </a:r>
          </a:p>
          <a:p>
            <a:pPr lvl="1"/>
            <a:r>
              <a:rPr lang="en-US" dirty="0" smtClean="0"/>
              <a:t>The fire that burned Rome.</a:t>
            </a:r>
          </a:p>
          <a:p>
            <a:pPr lvl="1"/>
            <a:r>
              <a:rPr lang="en-US" dirty="0" smtClean="0"/>
              <a:t>Earthquakes, etc.</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Persecution</a:t>
            </a:r>
            <a:endParaRPr lang="en-US" dirty="0"/>
          </a:p>
        </p:txBody>
      </p:sp>
      <p:sp>
        <p:nvSpPr>
          <p:cNvPr id="3" name="Content Placeholder 2"/>
          <p:cNvSpPr>
            <a:spLocks noGrp="1"/>
          </p:cNvSpPr>
          <p:nvPr>
            <p:ph idx="1"/>
          </p:nvPr>
        </p:nvSpPr>
        <p:spPr/>
        <p:txBody>
          <a:bodyPr/>
          <a:lstStyle/>
          <a:p>
            <a:r>
              <a:rPr lang="en-US" dirty="0" smtClean="0"/>
              <a:t>At first, persecution was _______ and confined to __________  ____________.</a:t>
            </a:r>
          </a:p>
          <a:p>
            <a:endParaRPr lang="en-US" dirty="0" smtClean="0"/>
          </a:p>
          <a:p>
            <a:pPr lvl="1"/>
            <a:r>
              <a:rPr lang="en-US" i="1" dirty="0" smtClean="0"/>
              <a:t>Sporadic</a:t>
            </a:r>
          </a:p>
          <a:p>
            <a:pPr lvl="1"/>
            <a:r>
              <a:rPr lang="en-US" i="1" dirty="0" smtClean="0"/>
              <a:t>Small areas</a:t>
            </a:r>
          </a:p>
          <a:p>
            <a:pPr lvl="1"/>
            <a:endParaRPr lang="en-US" dirty="0" smtClean="0"/>
          </a:p>
          <a:p>
            <a:r>
              <a:rPr lang="en-US" dirty="0" smtClean="0"/>
              <a:t>Nero - persecutor</a:t>
            </a:r>
          </a:p>
          <a:p>
            <a:r>
              <a:rPr lang="en-US" dirty="0" smtClean="0"/>
              <a:t>Polycarp - persecuted</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Persecution</a:t>
            </a:r>
            <a:endParaRPr lang="en-US" dirty="0"/>
          </a:p>
        </p:txBody>
      </p:sp>
      <p:sp>
        <p:nvSpPr>
          <p:cNvPr id="3" name="Content Placeholder 2"/>
          <p:cNvSpPr>
            <a:spLocks noGrp="1"/>
          </p:cNvSpPr>
          <p:nvPr>
            <p:ph idx="1"/>
          </p:nvPr>
        </p:nvSpPr>
        <p:spPr/>
        <p:txBody>
          <a:bodyPr/>
          <a:lstStyle/>
          <a:p>
            <a:r>
              <a:rPr lang="en-US" dirty="0" smtClean="0"/>
              <a:t>Later persecution became more widespread throughout the empire as the Romans hoped that persecution would cause Christians to recant and others to fear converting to Christianity.</a:t>
            </a:r>
          </a:p>
          <a:p>
            <a:endParaRPr lang="en-US" dirty="0" smtClean="0"/>
          </a:p>
          <a:p>
            <a:pPr lvl="1"/>
            <a:r>
              <a:rPr lang="en-US" dirty="0" smtClean="0"/>
              <a:t>Destroying churches</a:t>
            </a:r>
          </a:p>
          <a:p>
            <a:pPr lvl="1"/>
            <a:r>
              <a:rPr lang="en-US" dirty="0" smtClean="0"/>
              <a:t>Burning Scriptures</a:t>
            </a:r>
          </a:p>
          <a:p>
            <a:pPr lvl="1"/>
            <a:r>
              <a:rPr lang="en-US" dirty="0" smtClean="0"/>
              <a:t>Execution</a:t>
            </a:r>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Persecution to Acceptance</a:t>
            </a:r>
            <a:endParaRPr lang="en-US" dirty="0"/>
          </a:p>
        </p:txBody>
      </p:sp>
      <p:sp>
        <p:nvSpPr>
          <p:cNvPr id="3" name="Content Placeholder 2"/>
          <p:cNvSpPr>
            <a:spLocks noGrp="1"/>
          </p:cNvSpPr>
          <p:nvPr>
            <p:ph idx="1"/>
          </p:nvPr>
        </p:nvSpPr>
        <p:spPr/>
        <p:txBody>
          <a:bodyPr/>
          <a:lstStyle/>
          <a:p>
            <a:r>
              <a:rPr lang="en-US" dirty="0" smtClean="0"/>
              <a:t>Emperor Constantine publicly embraces Christianity.</a:t>
            </a:r>
          </a:p>
          <a:p>
            <a:endParaRPr lang="en-US" dirty="0" smtClean="0"/>
          </a:p>
          <a:p>
            <a:r>
              <a:rPr lang="en-US" dirty="0" smtClean="0"/>
              <a:t> In the </a:t>
            </a:r>
            <a:r>
              <a:rPr lang="en-US" i="1" dirty="0" smtClean="0"/>
              <a:t>Edict of Milan </a:t>
            </a:r>
            <a:r>
              <a:rPr lang="en-US" b="1" dirty="0" smtClean="0">
                <a:solidFill>
                  <a:srgbClr val="FF0000"/>
                </a:solidFill>
              </a:rPr>
              <a:t>313 AD</a:t>
            </a:r>
            <a:r>
              <a:rPr lang="en-US" dirty="0" smtClean="0"/>
              <a:t>, he declares Christianity legal. </a:t>
            </a:r>
            <a:endParaRPr lang="en-US" dirty="0"/>
          </a:p>
        </p:txBody>
      </p:sp>
      <p:pic>
        <p:nvPicPr>
          <p:cNvPr id="4" name="Picture 3" descr="In hoc signo vinces.jpg"/>
          <p:cNvPicPr>
            <a:picLocks noChangeAspect="1"/>
          </p:cNvPicPr>
          <p:nvPr/>
        </p:nvPicPr>
        <p:blipFill>
          <a:blip r:embed="rId2" cstate="print"/>
          <a:stretch>
            <a:fillRect/>
          </a:stretch>
        </p:blipFill>
        <p:spPr>
          <a:xfrm>
            <a:off x="4191000" y="3886200"/>
            <a:ext cx="3733800" cy="2143125"/>
          </a:xfrm>
          <a:prstGeom prst="rect">
            <a:avLst/>
          </a:prstGeo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nstantine's Chi Rho.jpg"/>
          <p:cNvPicPr>
            <a:picLocks noGrp="1" noChangeAspect="1"/>
          </p:cNvPicPr>
          <p:nvPr>
            <p:ph idx="1"/>
          </p:nvPr>
        </p:nvPicPr>
        <p:blipFill>
          <a:blip r:embed="rId2" cstate="print"/>
          <a:stretch>
            <a:fillRect/>
          </a:stretch>
        </p:blipFill>
        <p:spPr>
          <a:xfrm>
            <a:off x="838200" y="1560480"/>
            <a:ext cx="2817972" cy="4002120"/>
          </a:xfrm>
        </p:spPr>
      </p:pic>
      <p:pic>
        <p:nvPicPr>
          <p:cNvPr id="5" name="Picture 4" descr="Constantine bust.jpg"/>
          <p:cNvPicPr>
            <a:picLocks noChangeAspect="1"/>
          </p:cNvPicPr>
          <p:nvPr/>
        </p:nvPicPr>
        <p:blipFill>
          <a:blip r:embed="rId3" cstate="print"/>
          <a:stretch>
            <a:fillRect/>
          </a:stretch>
        </p:blipFill>
        <p:spPr>
          <a:xfrm>
            <a:off x="4568466" y="2209800"/>
            <a:ext cx="2746734" cy="2704906"/>
          </a:xfrm>
          <a:prstGeom prst="rect">
            <a:avLst/>
          </a:prstGeom>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Raphael’s “The Vision of Constantine”</a:t>
            </a:r>
            <a:endParaRPr lang="en-US" sz="3600" dirty="0"/>
          </a:p>
        </p:txBody>
      </p:sp>
      <p:pic>
        <p:nvPicPr>
          <p:cNvPr id="4" name="Content Placeholder 3" descr="Raphael Constantine's Vision.jpg"/>
          <p:cNvPicPr>
            <a:picLocks noGrp="1" noChangeAspect="1"/>
          </p:cNvPicPr>
          <p:nvPr>
            <p:ph idx="1"/>
          </p:nvPr>
        </p:nvPicPr>
        <p:blipFill>
          <a:blip r:embed="rId2" cstate="print"/>
          <a:stretch>
            <a:fillRect/>
          </a:stretch>
        </p:blipFill>
        <p:spPr>
          <a:xfrm>
            <a:off x="1245404" y="2362200"/>
            <a:ext cx="6145995" cy="2858168"/>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Augustus</a:t>
            </a:r>
            <a:endParaRPr lang="en-US" dirty="0"/>
          </a:p>
        </p:txBody>
      </p:sp>
      <p:sp>
        <p:nvSpPr>
          <p:cNvPr id="3" name="Content Placeholder 2"/>
          <p:cNvSpPr>
            <a:spLocks noGrp="1"/>
          </p:cNvSpPr>
          <p:nvPr>
            <p:ph idx="1"/>
          </p:nvPr>
        </p:nvSpPr>
        <p:spPr/>
        <p:txBody>
          <a:bodyPr/>
          <a:lstStyle/>
          <a:p>
            <a:r>
              <a:rPr lang="en-US" dirty="0" smtClean="0"/>
              <a:t>Octavian defeated Antony @ Battle of Actium in 31 B.C.</a:t>
            </a:r>
          </a:p>
          <a:p>
            <a:pPr>
              <a:buNone/>
            </a:pPr>
            <a:endParaRPr lang="en-US" dirty="0" smtClean="0"/>
          </a:p>
          <a:p>
            <a:r>
              <a:rPr lang="en-US" dirty="0" smtClean="0"/>
              <a:t>In 27 B.C. he announced that he planned to restore the Roman Republic.</a:t>
            </a:r>
          </a:p>
          <a:p>
            <a:pPr lvl="1"/>
            <a:r>
              <a:rPr lang="en-US" dirty="0" smtClean="0"/>
              <a:t>Senate.</a:t>
            </a:r>
          </a:p>
          <a:p>
            <a:pPr lvl="1"/>
            <a:r>
              <a:rPr lang="en-US" dirty="0" err="1" smtClean="0"/>
              <a:t>Princeps</a:t>
            </a:r>
            <a:r>
              <a:rPr lang="en-US" dirty="0" smtClean="0"/>
              <a:t> – “First citizen”</a:t>
            </a:r>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Constantine’s Changes</a:t>
            </a:r>
            <a:endParaRPr lang="en-US" dirty="0"/>
          </a:p>
        </p:txBody>
      </p:sp>
      <p:sp>
        <p:nvSpPr>
          <p:cNvPr id="3" name="Content Placeholder 2"/>
          <p:cNvSpPr>
            <a:spLocks noGrp="1"/>
          </p:cNvSpPr>
          <p:nvPr>
            <p:ph idx="1"/>
          </p:nvPr>
        </p:nvSpPr>
        <p:spPr/>
        <p:txBody>
          <a:bodyPr/>
          <a:lstStyle/>
          <a:p>
            <a:r>
              <a:rPr lang="en-US" dirty="0" smtClean="0"/>
              <a:t>Rome went from being the persecutor of the Church to a protector of the Church.</a:t>
            </a:r>
          </a:p>
          <a:p>
            <a:r>
              <a:rPr lang="en-US" dirty="0" smtClean="0"/>
              <a:t>Property which had been confiscated from Christians was restored.</a:t>
            </a:r>
          </a:p>
          <a:p>
            <a:r>
              <a:rPr lang="en-US" dirty="0" smtClean="0"/>
              <a:t>Sunday became a legal holiday.</a:t>
            </a:r>
          </a:p>
          <a:p>
            <a:r>
              <a:rPr lang="en-US" dirty="0" smtClean="0"/>
              <a:t>The Roman government gave funds for building churches.</a:t>
            </a:r>
          </a:p>
          <a:p>
            <a:r>
              <a:rPr lang="en-US" dirty="0" smtClean="0"/>
              <a:t>The Roman government encouraged people to become Christians.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000" dirty="0" smtClean="0"/>
              <a:t>The Government and the Church are now tied together.</a:t>
            </a:r>
          </a:p>
          <a:p>
            <a:endParaRPr lang="en-US" sz="4000" dirty="0" smtClean="0"/>
          </a:p>
          <a:p>
            <a:r>
              <a:rPr lang="en-US" sz="4000" dirty="0" smtClean="0"/>
              <a:t>Is this a good idea?</a:t>
            </a:r>
            <a:endParaRPr lang="en-US" sz="40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Problems with merger of Church &amp; State</a:t>
            </a:r>
            <a:endParaRPr lang="en-US" sz="3600" dirty="0"/>
          </a:p>
        </p:txBody>
      </p:sp>
      <p:sp>
        <p:nvSpPr>
          <p:cNvPr id="3" name="Content Placeholder 2"/>
          <p:cNvSpPr>
            <a:spLocks noGrp="1"/>
          </p:cNvSpPr>
          <p:nvPr>
            <p:ph idx="1"/>
          </p:nvPr>
        </p:nvSpPr>
        <p:spPr/>
        <p:txBody>
          <a:bodyPr/>
          <a:lstStyle/>
          <a:p>
            <a:r>
              <a:rPr lang="en-US" dirty="0" smtClean="0"/>
              <a:t>Decline in purity of the Church as people joined because it was fashionable to do so.</a:t>
            </a:r>
          </a:p>
          <a:p>
            <a:r>
              <a:rPr lang="en-US" dirty="0" smtClean="0"/>
              <a:t>Pagan ideas, practices, and heresies entered the Church.</a:t>
            </a:r>
          </a:p>
          <a:p>
            <a:pPr lvl="1"/>
            <a:r>
              <a:rPr lang="en-US" dirty="0" err="1" smtClean="0"/>
              <a:t>Arianism</a:t>
            </a:r>
            <a:r>
              <a:rPr lang="en-US" dirty="0" smtClean="0"/>
              <a:t> – denied the Deity of Christ</a:t>
            </a:r>
          </a:p>
          <a:p>
            <a:pPr lvl="1"/>
            <a:r>
              <a:rPr lang="en-US" dirty="0" smtClean="0"/>
              <a:t>Monasticism – people wanted to separate themselves to live holy lives </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Scriptures on Monasticism</a:t>
            </a:r>
            <a:endParaRPr lang="en-US" dirty="0"/>
          </a:p>
        </p:txBody>
      </p:sp>
      <p:sp>
        <p:nvSpPr>
          <p:cNvPr id="3" name="Content Placeholder 2"/>
          <p:cNvSpPr>
            <a:spLocks noGrp="1"/>
          </p:cNvSpPr>
          <p:nvPr>
            <p:ph idx="1"/>
          </p:nvPr>
        </p:nvSpPr>
        <p:spPr/>
        <p:txBody>
          <a:bodyPr/>
          <a:lstStyle/>
          <a:p>
            <a:r>
              <a:rPr lang="en-US" b="1" dirty="0" smtClean="0"/>
              <a:t>John 17:14-16 (New International Version)</a:t>
            </a:r>
          </a:p>
          <a:p>
            <a:r>
              <a:rPr lang="en-US" baseline="30000" dirty="0" smtClean="0"/>
              <a:t>14</a:t>
            </a:r>
            <a:r>
              <a:rPr lang="en-US" dirty="0" smtClean="0"/>
              <a:t>I have given them your word and the world has hated them, for they are not of the world any more than I am of the world. </a:t>
            </a:r>
            <a:r>
              <a:rPr lang="en-US" baseline="30000" dirty="0" smtClean="0"/>
              <a:t>15</a:t>
            </a:r>
            <a:r>
              <a:rPr lang="en-US" dirty="0" smtClean="0"/>
              <a:t>My prayer is </a:t>
            </a:r>
            <a:r>
              <a:rPr lang="en-US" b="1" i="1" dirty="0" smtClean="0"/>
              <a:t>not that you take them out of the world but that you protect them from the evil one. </a:t>
            </a:r>
            <a:r>
              <a:rPr lang="en-US" baseline="30000" dirty="0" smtClean="0"/>
              <a:t>16</a:t>
            </a:r>
            <a:r>
              <a:rPr lang="en-US" dirty="0" smtClean="0"/>
              <a:t>They are not of the world, even as I am not of it.</a:t>
            </a:r>
          </a:p>
          <a:p>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Patriarchs</a:t>
            </a:r>
            <a:endParaRPr lang="en-US" dirty="0"/>
          </a:p>
        </p:txBody>
      </p:sp>
      <p:sp>
        <p:nvSpPr>
          <p:cNvPr id="3" name="Content Placeholder 2"/>
          <p:cNvSpPr>
            <a:spLocks noGrp="1"/>
          </p:cNvSpPr>
          <p:nvPr>
            <p:ph idx="1"/>
          </p:nvPr>
        </p:nvSpPr>
        <p:spPr/>
        <p:txBody>
          <a:bodyPr/>
          <a:lstStyle/>
          <a:p>
            <a:r>
              <a:rPr lang="en-US" dirty="0" smtClean="0"/>
              <a:t>Church developed hierarchical structure.</a:t>
            </a:r>
          </a:p>
          <a:p>
            <a:r>
              <a:rPr lang="en-US" dirty="0" smtClean="0"/>
              <a:t>Followed the political </a:t>
            </a:r>
            <a:r>
              <a:rPr lang="en-US" smtClean="0"/>
              <a:t>and geographic </a:t>
            </a:r>
            <a:r>
              <a:rPr lang="en-US" dirty="0" smtClean="0"/>
              <a:t>divisions of the Roman empire</a:t>
            </a:r>
          </a:p>
          <a:p>
            <a:pPr lvl="1">
              <a:buNone/>
            </a:pPr>
            <a:r>
              <a:rPr lang="en-US" dirty="0" smtClean="0"/>
              <a:t>	Parish, Diocese, Bishop, Archbishop, Patriarchates</a:t>
            </a:r>
          </a:p>
          <a:p>
            <a:pPr lvl="1">
              <a:buNone/>
            </a:pPr>
            <a:endParaRPr lang="en-US" dirty="0" smtClean="0"/>
          </a:p>
          <a:p>
            <a:pPr lvl="1">
              <a:buNone/>
            </a:pPr>
            <a:r>
              <a:rPr lang="en-US" sz="3600" dirty="0" smtClean="0"/>
              <a:t>Patriarchs – bishops of the most important cities</a:t>
            </a:r>
            <a:endParaRPr lang="en-US" sz="36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Patriarchs</a:t>
            </a:r>
            <a:endParaRPr lang="en-US" dirty="0"/>
          </a:p>
        </p:txBody>
      </p:sp>
      <p:sp>
        <p:nvSpPr>
          <p:cNvPr id="3" name="Content Placeholder 2"/>
          <p:cNvSpPr>
            <a:spLocks noGrp="1"/>
          </p:cNvSpPr>
          <p:nvPr>
            <p:ph idx="1"/>
          </p:nvPr>
        </p:nvSpPr>
        <p:spPr/>
        <p:txBody>
          <a:bodyPr/>
          <a:lstStyle/>
          <a:p>
            <a:r>
              <a:rPr lang="en-US" dirty="0" smtClean="0"/>
              <a:t>Patriarch of Rome became the Pope.</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 Moves</a:t>
            </a:r>
            <a:endParaRPr lang="en-US" dirty="0"/>
          </a:p>
        </p:txBody>
      </p:sp>
      <p:sp>
        <p:nvSpPr>
          <p:cNvPr id="3" name="Content Placeholder 2"/>
          <p:cNvSpPr>
            <a:spLocks noGrp="1"/>
          </p:cNvSpPr>
          <p:nvPr>
            <p:ph idx="1"/>
          </p:nvPr>
        </p:nvSpPr>
        <p:spPr>
          <a:xfrm>
            <a:off x="457200" y="1371600"/>
            <a:ext cx="8229600" cy="4800917"/>
          </a:xfrm>
        </p:spPr>
        <p:txBody>
          <a:bodyPr/>
          <a:lstStyle/>
          <a:p>
            <a:r>
              <a:rPr lang="en-US" dirty="0" smtClean="0"/>
              <a:t>Constantine moved the capital of the Empire from Rome to Byzantium, later called Constantinople.</a:t>
            </a:r>
            <a:endParaRPr lang="en-US" dirty="0"/>
          </a:p>
        </p:txBody>
      </p:sp>
      <p:pic>
        <p:nvPicPr>
          <p:cNvPr id="4" name="Picture 3" descr="Map Rome and Byzantium.jpg"/>
          <p:cNvPicPr>
            <a:picLocks noChangeAspect="1"/>
          </p:cNvPicPr>
          <p:nvPr/>
        </p:nvPicPr>
        <p:blipFill>
          <a:blip r:embed="rId2" cstate="print"/>
          <a:stretch>
            <a:fillRect/>
          </a:stretch>
        </p:blipFill>
        <p:spPr>
          <a:xfrm>
            <a:off x="1066800" y="3048000"/>
            <a:ext cx="6985000" cy="3581400"/>
          </a:xfrm>
          <a:prstGeom prst="rect">
            <a:avLst/>
          </a:prstGeom>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Collapse of the Roman Empire</a:t>
            </a:r>
            <a:endParaRPr lang="en-US" dirty="0"/>
          </a:p>
        </p:txBody>
      </p:sp>
      <p:sp>
        <p:nvSpPr>
          <p:cNvPr id="3" name="Content Placeholder 2"/>
          <p:cNvSpPr>
            <a:spLocks noGrp="1"/>
          </p:cNvSpPr>
          <p:nvPr>
            <p:ph type="body" idx="1"/>
          </p:nvPr>
        </p:nvSpPr>
        <p:spPr/>
        <p:txBody>
          <a:bodyPr>
            <a:normAutofit/>
          </a:bodyPr>
          <a:lstStyle/>
          <a:p>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3</a:t>
            </a:r>
            <a:r>
              <a:rPr lang="en-US" baseline="30000" dirty="0" smtClean="0"/>
              <a:t>rd</a:t>
            </a:r>
            <a:r>
              <a:rPr lang="en-US" dirty="0" smtClean="0"/>
              <a:t> Century A.D. (201-300)</a:t>
            </a:r>
            <a:endParaRPr lang="en-US" dirty="0"/>
          </a:p>
        </p:txBody>
      </p:sp>
      <p:sp>
        <p:nvSpPr>
          <p:cNvPr id="3" name="Content Placeholder 2"/>
          <p:cNvSpPr>
            <a:spLocks noGrp="1"/>
          </p:cNvSpPr>
          <p:nvPr>
            <p:ph idx="1"/>
          </p:nvPr>
        </p:nvSpPr>
        <p:spPr/>
        <p:txBody>
          <a:bodyPr/>
          <a:lstStyle/>
          <a:p>
            <a:pPr lvl="1"/>
            <a:r>
              <a:rPr lang="en-US" dirty="0" smtClean="0"/>
              <a:t>Political disorder</a:t>
            </a:r>
          </a:p>
          <a:p>
            <a:pPr lvl="2"/>
            <a:r>
              <a:rPr lang="en-US" dirty="0" smtClean="0"/>
              <a:t>Inefficiency</a:t>
            </a:r>
          </a:p>
          <a:p>
            <a:pPr lvl="2"/>
            <a:r>
              <a:rPr lang="en-US" dirty="0" smtClean="0"/>
              <a:t>Waste</a:t>
            </a:r>
          </a:p>
          <a:p>
            <a:pPr lvl="2"/>
            <a:r>
              <a:rPr lang="en-US" dirty="0" smtClean="0"/>
              <a:t>Unstable leadership</a:t>
            </a:r>
          </a:p>
          <a:p>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Collapse of the Roman Empire</a:t>
            </a:r>
            <a:endParaRPr lang="en-US" dirty="0"/>
          </a:p>
        </p:txBody>
      </p:sp>
      <p:sp>
        <p:nvSpPr>
          <p:cNvPr id="3" name="Content Placeholder 2"/>
          <p:cNvSpPr>
            <a:spLocks noGrp="1"/>
          </p:cNvSpPr>
          <p:nvPr>
            <p:ph idx="1"/>
          </p:nvPr>
        </p:nvSpPr>
        <p:spPr/>
        <p:txBody>
          <a:bodyPr/>
          <a:lstStyle/>
          <a:p>
            <a:r>
              <a:rPr lang="en-US" dirty="0" smtClean="0"/>
              <a:t>Economic troubles</a:t>
            </a:r>
          </a:p>
          <a:p>
            <a:pPr lvl="1"/>
            <a:r>
              <a:rPr lang="en-US" dirty="0" smtClean="0"/>
              <a:t>Cost of maintaining the army</a:t>
            </a:r>
          </a:p>
          <a:p>
            <a:pPr lvl="1"/>
            <a:r>
              <a:rPr lang="en-US" dirty="0" smtClean="0"/>
              <a:t>Expenses of a large government bureaucracy</a:t>
            </a:r>
          </a:p>
          <a:p>
            <a:pPr lvl="1"/>
            <a:r>
              <a:rPr lang="en-US" dirty="0" smtClean="0"/>
              <a:t>Increasing tax burden</a:t>
            </a:r>
          </a:p>
          <a:p>
            <a:pPr lvl="1"/>
            <a:r>
              <a:rPr lang="en-US" dirty="0" smtClean="0"/>
              <a:t>Reduction of silver content in coins – devaluation of currency-&gt; inflation</a:t>
            </a:r>
          </a:p>
          <a:p>
            <a:pPr lvl="1"/>
            <a:r>
              <a:rPr lang="en-US" dirty="0" smtClean="0"/>
              <a:t>Trade deficit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Augustus</a:t>
            </a:r>
            <a:endParaRPr lang="en-US" dirty="0"/>
          </a:p>
        </p:txBody>
      </p:sp>
      <p:sp>
        <p:nvSpPr>
          <p:cNvPr id="3" name="Content Placeholder 2"/>
          <p:cNvSpPr>
            <a:spLocks noGrp="1"/>
          </p:cNvSpPr>
          <p:nvPr>
            <p:ph idx="1"/>
          </p:nvPr>
        </p:nvSpPr>
        <p:spPr/>
        <p:txBody>
          <a:bodyPr/>
          <a:lstStyle/>
          <a:p>
            <a:r>
              <a:rPr lang="en-US" dirty="0" smtClean="0"/>
              <a:t>In reality, Octavian held all the power (monarch) and the Republic was a sham.</a:t>
            </a:r>
          </a:p>
          <a:p>
            <a:pPr lvl="1"/>
            <a:r>
              <a:rPr lang="en-US" dirty="0" smtClean="0"/>
              <a:t>Head of the army</a:t>
            </a:r>
          </a:p>
          <a:p>
            <a:pPr lvl="1"/>
            <a:r>
              <a:rPr lang="en-US" dirty="0" smtClean="0"/>
              <a:t>Title of Emperor</a:t>
            </a:r>
          </a:p>
          <a:p>
            <a:pPr lvl="1"/>
            <a:r>
              <a:rPr lang="en-US" dirty="0" smtClean="0"/>
              <a:t>Caesar</a:t>
            </a:r>
          </a:p>
          <a:p>
            <a:pPr lvl="1"/>
            <a:r>
              <a:rPr lang="en-US" dirty="0" smtClean="0"/>
              <a:t>Augustus – title of divinity, reserved for Roman gods.</a:t>
            </a:r>
          </a:p>
          <a:p>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Collapse of the Roman Empire</a:t>
            </a:r>
            <a:endParaRPr lang="en-US" dirty="0"/>
          </a:p>
        </p:txBody>
      </p:sp>
      <p:sp>
        <p:nvSpPr>
          <p:cNvPr id="3" name="Content Placeholder 2"/>
          <p:cNvSpPr>
            <a:spLocks noGrp="1"/>
          </p:cNvSpPr>
          <p:nvPr>
            <p:ph idx="1"/>
          </p:nvPr>
        </p:nvSpPr>
        <p:spPr/>
        <p:txBody>
          <a:bodyPr/>
          <a:lstStyle/>
          <a:p>
            <a:r>
              <a:rPr lang="en-US" dirty="0" smtClean="0"/>
              <a:t>Moral decay</a:t>
            </a:r>
          </a:p>
          <a:p>
            <a:pPr lvl="1"/>
            <a:r>
              <a:rPr lang="en-US" dirty="0" smtClean="0"/>
              <a:t>Greed</a:t>
            </a:r>
          </a:p>
          <a:p>
            <a:pPr lvl="1"/>
            <a:r>
              <a:rPr lang="en-US" dirty="0" smtClean="0"/>
              <a:t>Government provided free food and amusement (bread &amp; circuses)</a:t>
            </a:r>
          </a:p>
          <a:p>
            <a:pPr lvl="1"/>
            <a:r>
              <a:rPr lang="en-US" dirty="0" smtClean="0"/>
              <a:t>Family life disintegrated</a:t>
            </a:r>
          </a:p>
          <a:p>
            <a:pPr lvl="1"/>
            <a:r>
              <a:rPr lang="en-US" dirty="0" smtClean="0"/>
              <a:t>Superstition</a:t>
            </a: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Reform Attempts</a:t>
            </a:r>
            <a:endParaRPr lang="en-US" dirty="0"/>
          </a:p>
        </p:txBody>
      </p:sp>
      <p:sp>
        <p:nvSpPr>
          <p:cNvPr id="3" name="Content Placeholder 2"/>
          <p:cNvSpPr>
            <a:spLocks noGrp="1"/>
          </p:cNvSpPr>
          <p:nvPr>
            <p:ph idx="1"/>
          </p:nvPr>
        </p:nvSpPr>
        <p:spPr/>
        <p:txBody>
          <a:bodyPr/>
          <a:lstStyle/>
          <a:p>
            <a:r>
              <a:rPr lang="en-US" dirty="0" smtClean="0"/>
              <a:t>Reforms of Diocletian &amp; Constantine</a:t>
            </a:r>
          </a:p>
          <a:p>
            <a:pPr lvl="1"/>
            <a:r>
              <a:rPr lang="en-US" dirty="0" smtClean="0"/>
              <a:t>Reorganized government</a:t>
            </a:r>
          </a:p>
          <a:p>
            <a:pPr lvl="1"/>
            <a:r>
              <a:rPr lang="en-US" dirty="0" smtClean="0"/>
              <a:t>Supreme authority of emperor</a:t>
            </a:r>
          </a:p>
          <a:p>
            <a:pPr lvl="1"/>
            <a:r>
              <a:rPr lang="en-US" dirty="0" smtClean="0"/>
              <a:t>Established a co-emperor – called </a:t>
            </a:r>
            <a:r>
              <a:rPr lang="en-US" dirty="0" err="1" smtClean="0"/>
              <a:t>augustus</a:t>
            </a:r>
            <a:endParaRPr lang="en-US" dirty="0" smtClean="0"/>
          </a:p>
          <a:p>
            <a:pPr lvl="1"/>
            <a:r>
              <a:rPr lang="en-US" dirty="0" smtClean="0"/>
              <a:t>Divided empire into east and west</a:t>
            </a:r>
          </a:p>
          <a:p>
            <a:pPr lvl="1"/>
            <a:r>
              <a:rPr lang="en-US" dirty="0" smtClean="0"/>
              <a:t>Each co-emperor assistant – called </a:t>
            </a:r>
            <a:r>
              <a:rPr lang="en-US" dirty="0" err="1" smtClean="0"/>
              <a:t>caesar</a:t>
            </a:r>
            <a:endParaRPr lang="en-US" dirty="0" smtClean="0"/>
          </a:p>
          <a:p>
            <a:pPr lvl="1"/>
            <a:r>
              <a:rPr lang="en-US" dirty="0" smtClean="0"/>
              <a:t>Set price controls (maximum prices)</a:t>
            </a:r>
          </a:p>
          <a:p>
            <a:pPr lvl="1"/>
            <a:r>
              <a:rPr lang="en-US" dirty="0" smtClean="0"/>
              <a:t>New gold &amp; silver coins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Collapse of the Roman Empire</a:t>
            </a:r>
            <a:endParaRPr lang="en-US" dirty="0"/>
          </a:p>
        </p:txBody>
      </p:sp>
      <p:sp>
        <p:nvSpPr>
          <p:cNvPr id="3" name="Content Placeholder 2"/>
          <p:cNvSpPr>
            <a:spLocks noGrp="1"/>
          </p:cNvSpPr>
          <p:nvPr>
            <p:ph idx="1"/>
          </p:nvPr>
        </p:nvSpPr>
        <p:spPr/>
        <p:txBody>
          <a:bodyPr/>
          <a:lstStyle/>
          <a:p>
            <a:r>
              <a:rPr lang="en-US" dirty="0" smtClean="0"/>
              <a:t>The reform attempts led to greater government control and regulation.</a:t>
            </a:r>
          </a:p>
          <a:p>
            <a:r>
              <a:rPr lang="en-US" dirty="0" smtClean="0"/>
              <a:t>Also increased the problems.</a:t>
            </a:r>
          </a:p>
          <a:p>
            <a:r>
              <a:rPr lang="en-US" dirty="0" smtClean="0"/>
              <a:t>System of joint rule fell apart</a:t>
            </a:r>
          </a:p>
          <a:p>
            <a:r>
              <a:rPr lang="en-US" dirty="0" smtClean="0"/>
              <a:t>Constantine – moved capital to Byzantium, later Constantinople.</a:t>
            </a:r>
          </a:p>
          <a:p>
            <a:r>
              <a:rPr lang="en-US" b="1" dirty="0" smtClean="0">
                <a:solidFill>
                  <a:srgbClr val="C00000"/>
                </a:solidFill>
              </a:rPr>
              <a:t>Empire permanently divided in 395 A.D. under Theodosius I.</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Barbarian Invasions</a:t>
            </a:r>
            <a:endParaRPr lang="en-US" dirty="0"/>
          </a:p>
        </p:txBody>
      </p:sp>
      <p:sp>
        <p:nvSpPr>
          <p:cNvPr id="3" name="Content Placeholder 2"/>
          <p:cNvSpPr>
            <a:spLocks noGrp="1"/>
          </p:cNvSpPr>
          <p:nvPr>
            <p:ph idx="1"/>
          </p:nvPr>
        </p:nvSpPr>
        <p:spPr/>
        <p:txBody>
          <a:bodyPr/>
          <a:lstStyle/>
          <a:p>
            <a:r>
              <a:rPr lang="en-US" dirty="0" smtClean="0"/>
              <a:t>Germanic peoples: Angles, Saxons, Franks, Vandals, Goths</a:t>
            </a:r>
          </a:p>
          <a:p>
            <a:r>
              <a:rPr lang="en-US" dirty="0" smtClean="0"/>
              <a:t>Called “barbarians” by the Romans because they did not share in Greek &amp; Roman culture.</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7086600" cy="356064"/>
          </a:xfrm>
        </p:spPr>
        <p:txBody>
          <a:bodyPr>
            <a:normAutofit fontScale="90000"/>
          </a:bodyPr>
          <a:lstStyle/>
          <a:p>
            <a:endParaRPr lang="en-US" dirty="0"/>
          </a:p>
        </p:txBody>
      </p:sp>
      <p:pic>
        <p:nvPicPr>
          <p:cNvPr id="6" name="Content Placeholder 5" descr="Barbarian invasions of Rome.jpg"/>
          <p:cNvPicPr>
            <a:picLocks noGrp="1" noChangeAspect="1"/>
          </p:cNvPicPr>
          <p:nvPr>
            <p:ph idx="1"/>
          </p:nvPr>
        </p:nvPicPr>
        <p:blipFill>
          <a:blip r:embed="rId2" cstate="print"/>
          <a:stretch>
            <a:fillRect/>
          </a:stretch>
        </p:blipFill>
        <p:spPr>
          <a:xfrm>
            <a:off x="838200" y="228600"/>
            <a:ext cx="7776413" cy="6085888"/>
          </a:xfrm>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europe 500 ad.gif"/>
          <p:cNvPicPr>
            <a:picLocks noGrp="1" noChangeAspect="1"/>
          </p:cNvPicPr>
          <p:nvPr>
            <p:ph idx="1"/>
          </p:nvPr>
        </p:nvPicPr>
        <p:blipFill>
          <a:blip r:embed="rId2" cstate="print"/>
          <a:stretch>
            <a:fillRect/>
          </a:stretch>
        </p:blipFill>
        <p:spPr>
          <a:xfrm>
            <a:off x="1495425" y="1851819"/>
            <a:ext cx="6153150" cy="4114800"/>
          </a:xfrm>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Increased the ranks of the Roman army with these “barbarians.”</a:t>
            </a:r>
          </a:p>
          <a:p>
            <a:r>
              <a:rPr lang="en-US" dirty="0" smtClean="0"/>
              <a:t>Rome had many “foreigners” in her army.</a:t>
            </a:r>
          </a:p>
          <a:p>
            <a:endParaRPr lang="en-US" dirty="0" smtClean="0"/>
          </a:p>
          <a:p>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Barbarian Invasions</a:t>
            </a:r>
            <a:endParaRPr lang="en-US" dirty="0"/>
          </a:p>
        </p:txBody>
      </p:sp>
      <p:sp>
        <p:nvSpPr>
          <p:cNvPr id="3" name="Content Placeholder 2"/>
          <p:cNvSpPr>
            <a:spLocks noGrp="1"/>
          </p:cNvSpPr>
          <p:nvPr>
            <p:ph idx="1"/>
          </p:nvPr>
        </p:nvSpPr>
        <p:spPr/>
        <p:txBody>
          <a:bodyPr/>
          <a:lstStyle/>
          <a:p>
            <a:r>
              <a:rPr lang="en-US" dirty="0" smtClean="0"/>
              <a:t>Huns came from the Far East in the late 4</a:t>
            </a:r>
            <a:r>
              <a:rPr lang="en-US" baseline="30000" dirty="0" smtClean="0"/>
              <a:t>th</a:t>
            </a:r>
            <a:r>
              <a:rPr lang="en-US" dirty="0" smtClean="0"/>
              <a:t> century.</a:t>
            </a:r>
          </a:p>
          <a:p>
            <a:pPr>
              <a:buNone/>
            </a:pPr>
            <a:endParaRPr lang="en-US" dirty="0" smtClean="0"/>
          </a:p>
          <a:p>
            <a:endParaRPr lang="en-US" dirty="0"/>
          </a:p>
        </p:txBody>
      </p:sp>
      <p:pic>
        <p:nvPicPr>
          <p:cNvPr id="4" name="Picture 3" descr="Attila's empire map.jpg"/>
          <p:cNvPicPr>
            <a:picLocks noChangeAspect="1"/>
          </p:cNvPicPr>
          <p:nvPr/>
        </p:nvPicPr>
        <p:blipFill>
          <a:blip r:embed="rId2" cstate="print"/>
          <a:stretch>
            <a:fillRect/>
          </a:stretch>
        </p:blipFill>
        <p:spPr>
          <a:xfrm>
            <a:off x="1393569" y="2911474"/>
            <a:ext cx="6387245" cy="3336926"/>
          </a:xfrm>
          <a:prstGeom prst="rect">
            <a:avLst/>
          </a:prstGeom>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Attila the Hun</a:t>
            </a:r>
            <a:endParaRPr lang="en-US" dirty="0"/>
          </a:p>
        </p:txBody>
      </p:sp>
      <p:pic>
        <p:nvPicPr>
          <p:cNvPr id="4" name="Content Placeholder 3" descr="attila the hun.jpg"/>
          <p:cNvPicPr>
            <a:picLocks noGrp="1" noChangeAspect="1"/>
          </p:cNvPicPr>
          <p:nvPr>
            <p:ph idx="1"/>
          </p:nvPr>
        </p:nvPicPr>
        <p:blipFill>
          <a:blip r:embed="rId2" cstate="print"/>
          <a:stretch>
            <a:fillRect/>
          </a:stretch>
        </p:blipFill>
        <p:spPr>
          <a:xfrm>
            <a:off x="1301523" y="1752600"/>
            <a:ext cx="6586694" cy="4343400"/>
          </a:xfrm>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Barbarian Invasion</a:t>
            </a:r>
            <a:endParaRPr lang="en-US" dirty="0"/>
          </a:p>
        </p:txBody>
      </p:sp>
      <p:sp>
        <p:nvSpPr>
          <p:cNvPr id="3" name="Content Placeholder 2"/>
          <p:cNvSpPr>
            <a:spLocks noGrp="1"/>
          </p:cNvSpPr>
          <p:nvPr>
            <p:ph idx="1"/>
          </p:nvPr>
        </p:nvSpPr>
        <p:spPr/>
        <p:txBody>
          <a:bodyPr/>
          <a:lstStyle/>
          <a:p>
            <a:r>
              <a:rPr lang="en-US" dirty="0" smtClean="0"/>
              <a:t>Germanic tribes, such as the Visigoths, fled into Roman territory.</a:t>
            </a:r>
          </a:p>
          <a:p>
            <a:r>
              <a:rPr lang="en-US" dirty="0" smtClean="0"/>
              <a:t>Roman mistreatment  led the Visigoths to rebel and kill the emperor at the Battle of Adrianople in 378 A.D. defeating the Roman legions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Augustus</a:t>
            </a:r>
            <a:endParaRPr lang="en-US" dirty="0"/>
          </a:p>
        </p:txBody>
      </p:sp>
      <p:sp>
        <p:nvSpPr>
          <p:cNvPr id="3" name="Content Placeholder 2"/>
          <p:cNvSpPr>
            <a:spLocks noGrp="1"/>
          </p:cNvSpPr>
          <p:nvPr>
            <p:ph idx="1"/>
          </p:nvPr>
        </p:nvSpPr>
        <p:spPr/>
        <p:txBody>
          <a:bodyPr/>
          <a:lstStyle/>
          <a:p>
            <a:r>
              <a:rPr lang="en-US" dirty="0" smtClean="0"/>
              <a:t>Ruled Rome from 31 B.C. - A.D. 14.</a:t>
            </a:r>
          </a:p>
          <a:p>
            <a:pPr lvl="1"/>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7162800" cy="432264"/>
          </a:xfrm>
        </p:spPr>
        <p:txBody>
          <a:bodyPr>
            <a:normAutofit fontScale="90000"/>
          </a:bodyPr>
          <a:lstStyle/>
          <a:p>
            <a:endParaRPr lang="en-US" dirty="0"/>
          </a:p>
        </p:txBody>
      </p:sp>
      <p:pic>
        <p:nvPicPr>
          <p:cNvPr id="4" name="Content Placeholder 3" descr="Visigoths sacking Rome.jpg"/>
          <p:cNvPicPr>
            <a:picLocks noGrp="1" noChangeAspect="1"/>
          </p:cNvPicPr>
          <p:nvPr>
            <p:ph idx="1"/>
          </p:nvPr>
        </p:nvPicPr>
        <p:blipFill>
          <a:blip r:embed="rId2" cstate="print"/>
          <a:stretch>
            <a:fillRect/>
          </a:stretch>
        </p:blipFill>
        <p:spPr>
          <a:xfrm>
            <a:off x="891580" y="990600"/>
            <a:ext cx="7811520" cy="5410200"/>
          </a:xfrm>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 of Rome</a:t>
            </a:r>
            <a:endParaRPr lang="en-US" dirty="0"/>
          </a:p>
        </p:txBody>
      </p:sp>
      <p:sp>
        <p:nvSpPr>
          <p:cNvPr id="3" name="Content Placeholder 2"/>
          <p:cNvSpPr>
            <a:spLocks noGrp="1"/>
          </p:cNvSpPr>
          <p:nvPr>
            <p:ph idx="1"/>
          </p:nvPr>
        </p:nvSpPr>
        <p:spPr/>
        <p:txBody>
          <a:bodyPr/>
          <a:lstStyle/>
          <a:p>
            <a:r>
              <a:rPr lang="en-US" dirty="0" smtClean="0"/>
              <a:t>Alaric led the Visigoths into the Italian peninsula to plunder the city of Rome in 410 A.D.  The Visigoths settled in Spain.</a:t>
            </a:r>
          </a:p>
        </p:txBody>
      </p:sp>
      <p:pic>
        <p:nvPicPr>
          <p:cNvPr id="4" name="Picture 3" descr="Alaric.jpg"/>
          <p:cNvPicPr>
            <a:picLocks noChangeAspect="1"/>
          </p:cNvPicPr>
          <p:nvPr/>
        </p:nvPicPr>
        <p:blipFill>
          <a:blip r:embed="rId2" cstate="print"/>
          <a:stretch>
            <a:fillRect/>
          </a:stretch>
        </p:blipFill>
        <p:spPr>
          <a:xfrm>
            <a:off x="3429000" y="3438526"/>
            <a:ext cx="2886074" cy="2886074"/>
          </a:xfrm>
          <a:prstGeom prst="rect">
            <a:avLst/>
          </a:prstGeom>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Franks moved into northern Gaul and later shaped France.</a:t>
            </a:r>
          </a:p>
          <a:p>
            <a:pPr>
              <a:buNone/>
            </a:pPr>
            <a:endParaRPr lang="en-US" dirty="0" smtClean="0"/>
          </a:p>
          <a:p>
            <a:r>
              <a:rPr lang="en-US" dirty="0" smtClean="0"/>
              <a:t>The Angles and Saxons went to </a:t>
            </a:r>
            <a:r>
              <a:rPr lang="en-US" dirty="0" err="1" smtClean="0"/>
              <a:t>Britania</a:t>
            </a:r>
            <a:r>
              <a:rPr lang="en-US" dirty="0" smtClean="0"/>
              <a:t>.</a:t>
            </a:r>
          </a:p>
          <a:p>
            <a:pPr>
              <a:buNone/>
            </a:pPr>
            <a:endParaRPr lang="en-US" dirty="0" smtClean="0"/>
          </a:p>
          <a:p>
            <a:r>
              <a:rPr lang="en-US" dirty="0" smtClean="0"/>
              <a:t>Attila the Hun also invaded Rome but was repelled.</a:t>
            </a:r>
          </a:p>
          <a:p>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 of Rome</a:t>
            </a:r>
            <a:endParaRPr lang="en-US" dirty="0"/>
          </a:p>
        </p:txBody>
      </p:sp>
      <p:sp>
        <p:nvSpPr>
          <p:cNvPr id="3" name="Content Placeholder 2"/>
          <p:cNvSpPr>
            <a:spLocks noGrp="1"/>
          </p:cNvSpPr>
          <p:nvPr>
            <p:ph idx="1"/>
          </p:nvPr>
        </p:nvSpPr>
        <p:spPr/>
        <p:txBody>
          <a:bodyPr/>
          <a:lstStyle/>
          <a:p>
            <a:r>
              <a:rPr lang="en-US" dirty="0" smtClean="0"/>
              <a:t>Later the Vandals, another Germanic tribe, raided and pillaged Rome.</a:t>
            </a:r>
          </a:p>
          <a:p>
            <a:r>
              <a:rPr lang="en-US" dirty="0" smtClean="0"/>
              <a:t>The very word “vandal” became associated with the destruction of property. (</a:t>
            </a:r>
            <a:r>
              <a:rPr lang="en-US" i="1" dirty="0" smtClean="0"/>
              <a:t>vandalism</a:t>
            </a:r>
            <a:r>
              <a:rPr lang="en-US" dirty="0" smtClean="0"/>
              <a:t>)</a:t>
            </a:r>
          </a:p>
          <a:p>
            <a:r>
              <a:rPr lang="en-US" dirty="0" smtClean="0"/>
              <a:t>476 A.D. Roman rule ended with the establishment of a non-Roman as emperor in the west.</a:t>
            </a:r>
          </a:p>
          <a:p>
            <a:endParaRPr 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Eastern Empire, however, endured for another 1,000 years.</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To be continued……………..</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910</TotalTime>
  <Words>2488</Words>
  <Application>Microsoft Office PowerPoint</Application>
  <PresentationFormat>On-screen Show (4:3)</PresentationFormat>
  <Paragraphs>348</Paragraphs>
  <Slides>95</Slides>
  <Notes>1</Notes>
  <HiddenSlides>0</HiddenSlides>
  <MMClips>0</MMClips>
  <ScaleCrop>false</ScaleCrop>
  <HeadingPairs>
    <vt:vector size="4" baseType="variant">
      <vt:variant>
        <vt:lpstr>Theme</vt:lpstr>
      </vt:variant>
      <vt:variant>
        <vt:i4>1</vt:i4>
      </vt:variant>
      <vt:variant>
        <vt:lpstr>Slide Titles</vt:lpstr>
      </vt:variant>
      <vt:variant>
        <vt:i4>95</vt:i4>
      </vt:variant>
    </vt:vector>
  </HeadingPairs>
  <TitlesOfParts>
    <vt:vector size="96" baseType="lpstr">
      <vt:lpstr>Foundry</vt:lpstr>
      <vt:lpstr>The Roman Empire</vt:lpstr>
      <vt:lpstr>Pax Romana</vt:lpstr>
      <vt:lpstr>Pax Romana</vt:lpstr>
      <vt:lpstr>Pax Romana</vt:lpstr>
      <vt:lpstr>Pax Romana</vt:lpstr>
      <vt:lpstr>Slide 6</vt:lpstr>
      <vt:lpstr>Augustus</vt:lpstr>
      <vt:lpstr>Augustus</vt:lpstr>
      <vt:lpstr>Augustus</vt:lpstr>
      <vt:lpstr>Augustus 31 BC – AD 14</vt:lpstr>
      <vt:lpstr>Augustus 31 BC – AD 14</vt:lpstr>
      <vt:lpstr>Taxation and the Census </vt:lpstr>
      <vt:lpstr>Rome after Augustus</vt:lpstr>
      <vt:lpstr>Augustus’ Successors</vt:lpstr>
      <vt:lpstr>Hadrian’s Wall</vt:lpstr>
      <vt:lpstr>Hadrian’s Wall</vt:lpstr>
      <vt:lpstr>Hadrian’s Wall</vt:lpstr>
      <vt:lpstr>Old Roman Foundation at Tower of London</vt:lpstr>
      <vt:lpstr>Roman Culture &amp; Achievement</vt:lpstr>
      <vt:lpstr>Roman Culture &amp; Achievement</vt:lpstr>
      <vt:lpstr>Contribution to Law</vt:lpstr>
      <vt:lpstr>Contribution to Law</vt:lpstr>
      <vt:lpstr>Contribution to Law</vt:lpstr>
      <vt:lpstr>Contribution to Law</vt:lpstr>
      <vt:lpstr>Latin Literature &amp; Language</vt:lpstr>
      <vt:lpstr>History</vt:lpstr>
      <vt:lpstr>Others</vt:lpstr>
      <vt:lpstr>Art &amp; Architecture</vt:lpstr>
      <vt:lpstr>Art &amp; Architecture</vt:lpstr>
      <vt:lpstr>Slide 30</vt:lpstr>
      <vt:lpstr>Aqueducts</vt:lpstr>
      <vt:lpstr>What did the Aqueducts mean to the Roman Civilization? </vt:lpstr>
      <vt:lpstr>Amphitheaters</vt:lpstr>
      <vt:lpstr>Amphitheaters</vt:lpstr>
      <vt:lpstr>Amphitheaters</vt:lpstr>
      <vt:lpstr>Roman Games</vt:lpstr>
      <vt:lpstr>Seneca’s Account p. 107</vt:lpstr>
      <vt:lpstr>Greek vs. Roman Gods</vt:lpstr>
      <vt:lpstr>Epicureans</vt:lpstr>
      <vt:lpstr>Stoics</vt:lpstr>
      <vt:lpstr>The Introduction of Christianity</vt:lpstr>
      <vt:lpstr>Slide 42</vt:lpstr>
      <vt:lpstr>Galatians 4:3-5</vt:lpstr>
      <vt:lpstr>Slide 44</vt:lpstr>
      <vt:lpstr>Slide 45</vt:lpstr>
      <vt:lpstr>Slide 46</vt:lpstr>
      <vt:lpstr>Slide 47</vt:lpstr>
      <vt:lpstr>Slide 48</vt:lpstr>
      <vt:lpstr>Slide 49</vt:lpstr>
      <vt:lpstr> </vt:lpstr>
      <vt:lpstr>Slide 51</vt:lpstr>
      <vt:lpstr>Slide 52</vt:lpstr>
      <vt:lpstr>Slide 53</vt:lpstr>
      <vt:lpstr>Slide 54</vt:lpstr>
      <vt:lpstr>Slide 55</vt:lpstr>
      <vt:lpstr>Spread of Christianity</vt:lpstr>
      <vt:lpstr>Spread of Christianity </vt:lpstr>
      <vt:lpstr>Spread of Christianity </vt:lpstr>
      <vt:lpstr>Spread of Christianity </vt:lpstr>
      <vt:lpstr>Church Organization</vt:lpstr>
      <vt:lpstr>I Corinthians 11:23-26 (The Message)</vt:lpstr>
      <vt:lpstr>Leonardo da Vinci’s “The Lord’s Supper”</vt:lpstr>
      <vt:lpstr>Persecution</vt:lpstr>
      <vt:lpstr>Persecution</vt:lpstr>
      <vt:lpstr>Persecution</vt:lpstr>
      <vt:lpstr>Persecution</vt:lpstr>
      <vt:lpstr>Persecution to Acceptance</vt:lpstr>
      <vt:lpstr>Slide 68</vt:lpstr>
      <vt:lpstr>Raphael’s “The Vision of Constantine”</vt:lpstr>
      <vt:lpstr>Constantine’s Changes</vt:lpstr>
      <vt:lpstr>Slide 71</vt:lpstr>
      <vt:lpstr>Problems with merger of Church &amp; State</vt:lpstr>
      <vt:lpstr>Scriptures on Monasticism</vt:lpstr>
      <vt:lpstr>Patriarchs</vt:lpstr>
      <vt:lpstr>Patriarchs</vt:lpstr>
      <vt:lpstr>Capital Moves</vt:lpstr>
      <vt:lpstr>Collapse of the Roman Empire</vt:lpstr>
      <vt:lpstr>          3rd Century A.D. (201-300)</vt:lpstr>
      <vt:lpstr>Collapse of the Roman Empire</vt:lpstr>
      <vt:lpstr>Collapse of the Roman Empire</vt:lpstr>
      <vt:lpstr>Reform Attempts</vt:lpstr>
      <vt:lpstr>Collapse of the Roman Empire</vt:lpstr>
      <vt:lpstr>Barbarian Invasions</vt:lpstr>
      <vt:lpstr>Slide 84</vt:lpstr>
      <vt:lpstr>Slide 85</vt:lpstr>
      <vt:lpstr>Slide 86</vt:lpstr>
      <vt:lpstr>Barbarian Invasions</vt:lpstr>
      <vt:lpstr>Attila the Hun</vt:lpstr>
      <vt:lpstr>Barbarian Invasion</vt:lpstr>
      <vt:lpstr>Slide 90</vt:lpstr>
      <vt:lpstr>Fall of Rome</vt:lpstr>
      <vt:lpstr>Slide 92</vt:lpstr>
      <vt:lpstr>Fall of Rome</vt:lpstr>
      <vt:lpstr>Slide 94</vt:lpstr>
      <vt:lpstr>Slide 95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Roman Empire</dc:title>
  <dc:creator>Cotton Blossom</dc:creator>
  <cp:lastModifiedBy>Alice Purcell</cp:lastModifiedBy>
  <cp:revision>89</cp:revision>
  <dcterms:created xsi:type="dcterms:W3CDTF">2010-09-25T16:04:53Z</dcterms:created>
  <dcterms:modified xsi:type="dcterms:W3CDTF">2013-09-24T21:37:33Z</dcterms:modified>
</cp:coreProperties>
</file>